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avi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20"/>
  </p:notesMasterIdLst>
  <p:handoutMasterIdLst>
    <p:handoutMasterId r:id="rId21"/>
  </p:handoutMasterIdLst>
  <p:sldIdLst>
    <p:sldId id="395" r:id="rId2"/>
    <p:sldId id="411" r:id="rId3"/>
    <p:sldId id="397" r:id="rId4"/>
    <p:sldId id="398" r:id="rId5"/>
    <p:sldId id="399" r:id="rId6"/>
    <p:sldId id="400" r:id="rId7"/>
    <p:sldId id="403" r:id="rId8"/>
    <p:sldId id="404" r:id="rId9"/>
    <p:sldId id="405" r:id="rId10"/>
    <p:sldId id="406" r:id="rId11"/>
    <p:sldId id="412" r:id="rId12"/>
    <p:sldId id="407" r:id="rId13"/>
    <p:sldId id="410" r:id="rId14"/>
    <p:sldId id="413" r:id="rId15"/>
    <p:sldId id="414" r:id="rId16"/>
    <p:sldId id="415" r:id="rId17"/>
    <p:sldId id="408" r:id="rId18"/>
    <p:sldId id="409" r:id="rId19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4575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8915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3724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7829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28724" algn="l" defTabSz="89150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674477" algn="l" defTabSz="89150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120217" algn="l" defTabSz="89150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565962" algn="l" defTabSz="89150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ra Weis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8CDB"/>
    <a:srgbClr val="3C87E2"/>
    <a:srgbClr val="003399"/>
    <a:srgbClr val="000000"/>
    <a:srgbClr val="000099"/>
    <a:srgbClr val="969696"/>
    <a:srgbClr val="FFFF00"/>
    <a:srgbClr val="EAEAEA"/>
    <a:srgbClr val="CC00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32" autoAdjust="0"/>
    <p:restoredTop sz="97464" autoAdjust="0"/>
  </p:normalViewPr>
  <p:slideViewPr>
    <p:cSldViewPr snapToGrid="0">
      <p:cViewPr varScale="1">
        <p:scale>
          <a:sx n="92" d="100"/>
          <a:sy n="92" d="100"/>
        </p:scale>
        <p:origin x="-142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-1428" y="-108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1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4AB5C-0A72-4F77-BD61-7F9BF4EDD2A8}" type="datetimeFigureOut">
              <a:rPr lang="en-US" smtClean="0"/>
              <a:t>12/19/2013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772526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8772526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F5C72-BDED-460E-9172-029F2FDCD5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661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413" cy="46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5" tIns="46417" rIns="92835" bIns="46417" numCol="1" anchor="t" anchorCtr="0" compatLnSpc="1">
            <a:prstTxWarp prst="textNoShape">
              <a:avLst/>
            </a:prstTxWarp>
          </a:bodyPr>
          <a:lstStyle>
            <a:lvl1pPr defTabSz="928452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386" y="0"/>
            <a:ext cx="3037413" cy="46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5" tIns="46417" rIns="92835" bIns="46417" numCol="1" anchor="t" anchorCtr="0" compatLnSpc="1">
            <a:prstTxWarp prst="textNoShape">
              <a:avLst/>
            </a:prstTxWarp>
          </a:bodyPr>
          <a:lstStyle>
            <a:lvl1pPr algn="r" defTabSz="928452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3738"/>
            <a:ext cx="46196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81" y="4387456"/>
            <a:ext cx="5607038" cy="4155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5" tIns="46417" rIns="92835" bIns="464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773318"/>
            <a:ext cx="3037413" cy="46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5" tIns="46417" rIns="92835" bIns="46417" numCol="1" anchor="b" anchorCtr="0" compatLnSpc="1">
            <a:prstTxWarp prst="textNoShape">
              <a:avLst/>
            </a:prstTxWarp>
          </a:bodyPr>
          <a:lstStyle>
            <a:lvl1pPr defTabSz="928452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386" y="8773318"/>
            <a:ext cx="3037413" cy="46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5" tIns="46417" rIns="92835" bIns="46417" numCol="1" anchor="b" anchorCtr="0" compatLnSpc="1">
            <a:prstTxWarp prst="textNoShape">
              <a:avLst/>
            </a:prstTxWarp>
          </a:bodyPr>
          <a:lstStyle>
            <a:lvl1pPr algn="r" defTabSz="928452">
              <a:defRPr sz="1200"/>
            </a:lvl1pPr>
          </a:lstStyle>
          <a:p>
            <a:pPr>
              <a:defRPr/>
            </a:pPr>
            <a:fld id="{4EA1E49D-61E7-4580-B8FE-FAFB531321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45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4575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8915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3724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78298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28724" algn="l" defTabSz="8915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74477" algn="l" defTabSz="8915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20217" algn="l" defTabSz="8915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65962" algn="l" defTabSz="8915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B47CA-B157-4C4D-B5FE-95E174BA38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283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Glob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/>
          <p:nvPr userDrawn="1"/>
        </p:nvSpPr>
        <p:spPr>
          <a:xfrm rot="10800000" flipH="1">
            <a:off x="-10202" y="3296451"/>
            <a:ext cx="9154203" cy="3573904"/>
          </a:xfrm>
          <a:custGeom>
            <a:avLst/>
            <a:gdLst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32988 w 10058400"/>
              <a:gd name="connsiteY5" fmla="*/ 2385848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00185 w 10058400"/>
              <a:gd name="connsiteY5" fmla="*/ 2398149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00185 w 10058400"/>
              <a:gd name="connsiteY5" fmla="*/ 2398149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00185 w 10058400"/>
              <a:gd name="connsiteY5" fmla="*/ 2398149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00185 w 10058400"/>
              <a:gd name="connsiteY5" fmla="*/ 2398149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00185 w 10058400"/>
              <a:gd name="connsiteY5" fmla="*/ 2398149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00185 w 10058400"/>
              <a:gd name="connsiteY5" fmla="*/ 2398149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00185 w 10058400"/>
              <a:gd name="connsiteY5" fmla="*/ 2398149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20238 w 10058400"/>
              <a:gd name="connsiteY5" fmla="*/ 2414191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20238 w 10058400"/>
              <a:gd name="connsiteY5" fmla="*/ 2414191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20238 w 10058400"/>
              <a:gd name="connsiteY5" fmla="*/ 2414191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20238 w 10058400"/>
              <a:gd name="connsiteY5" fmla="*/ 2414191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20238 w 10058400"/>
              <a:gd name="connsiteY5" fmla="*/ 2414191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20238 w 10058400"/>
              <a:gd name="connsiteY5" fmla="*/ 2414191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20238 w 10058400"/>
              <a:gd name="connsiteY5" fmla="*/ 2414191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548640 h 4108380"/>
              <a:gd name="connsiteX1" fmla="*/ 10058400 w 10058400"/>
              <a:gd name="connsiteY1" fmla="*/ 0 h 4108380"/>
              <a:gd name="connsiteX2" fmla="*/ 10058400 w 10058400"/>
              <a:gd name="connsiteY2" fmla="*/ 2934488 h 4108380"/>
              <a:gd name="connsiteX3" fmla="*/ 4034064 w 10058400"/>
              <a:gd name="connsiteY3" fmla="*/ 2934488 h 4108380"/>
              <a:gd name="connsiteX4" fmla="*/ 2183526 w 10058400"/>
              <a:gd name="connsiteY4" fmla="*/ 1925496 h 4108380"/>
              <a:gd name="connsiteX5" fmla="*/ 320238 w 10058400"/>
              <a:gd name="connsiteY5" fmla="*/ 2962831 h 4108380"/>
              <a:gd name="connsiteX6" fmla="*/ 0 w 10058400"/>
              <a:gd name="connsiteY6" fmla="*/ 4108380 h 4108380"/>
              <a:gd name="connsiteX7" fmla="*/ 0 w 10058400"/>
              <a:gd name="connsiteY7" fmla="*/ 548640 h 4108380"/>
              <a:gd name="connsiteX0" fmla="*/ 0 w 10069157"/>
              <a:gd name="connsiteY0" fmla="*/ 21515 h 4108380"/>
              <a:gd name="connsiteX1" fmla="*/ 10069157 w 10069157"/>
              <a:gd name="connsiteY1" fmla="*/ 0 h 4108380"/>
              <a:gd name="connsiteX2" fmla="*/ 10069157 w 10069157"/>
              <a:gd name="connsiteY2" fmla="*/ 2934488 h 4108380"/>
              <a:gd name="connsiteX3" fmla="*/ 4044821 w 10069157"/>
              <a:gd name="connsiteY3" fmla="*/ 2934488 h 4108380"/>
              <a:gd name="connsiteX4" fmla="*/ 2194283 w 10069157"/>
              <a:gd name="connsiteY4" fmla="*/ 1925496 h 4108380"/>
              <a:gd name="connsiteX5" fmla="*/ 330995 w 10069157"/>
              <a:gd name="connsiteY5" fmla="*/ 2962831 h 4108380"/>
              <a:gd name="connsiteX6" fmla="*/ 10757 w 10069157"/>
              <a:gd name="connsiteY6" fmla="*/ 4108380 h 4108380"/>
              <a:gd name="connsiteX7" fmla="*/ 0 w 10069157"/>
              <a:gd name="connsiteY7" fmla="*/ 21515 h 4108380"/>
              <a:gd name="connsiteX0" fmla="*/ 0 w 10069157"/>
              <a:gd name="connsiteY0" fmla="*/ 21515 h 4108380"/>
              <a:gd name="connsiteX1" fmla="*/ 10069157 w 10069157"/>
              <a:gd name="connsiteY1" fmla="*/ 0 h 4108380"/>
              <a:gd name="connsiteX2" fmla="*/ 10069157 w 10069157"/>
              <a:gd name="connsiteY2" fmla="*/ 2934488 h 4108380"/>
              <a:gd name="connsiteX3" fmla="*/ 3954386 w 10069157"/>
              <a:gd name="connsiteY3" fmla="*/ 2884246 h 4108380"/>
              <a:gd name="connsiteX4" fmla="*/ 2194283 w 10069157"/>
              <a:gd name="connsiteY4" fmla="*/ 1925496 h 4108380"/>
              <a:gd name="connsiteX5" fmla="*/ 330995 w 10069157"/>
              <a:gd name="connsiteY5" fmla="*/ 2962831 h 4108380"/>
              <a:gd name="connsiteX6" fmla="*/ 10757 w 10069157"/>
              <a:gd name="connsiteY6" fmla="*/ 4108380 h 4108380"/>
              <a:gd name="connsiteX7" fmla="*/ 0 w 10069157"/>
              <a:gd name="connsiteY7" fmla="*/ 21515 h 4108380"/>
              <a:gd name="connsiteX0" fmla="*/ 0 w 10069157"/>
              <a:gd name="connsiteY0" fmla="*/ 21515 h 4108380"/>
              <a:gd name="connsiteX1" fmla="*/ 10069157 w 10069157"/>
              <a:gd name="connsiteY1" fmla="*/ 0 h 4108380"/>
              <a:gd name="connsiteX2" fmla="*/ 10069157 w 10069157"/>
              <a:gd name="connsiteY2" fmla="*/ 2889270 h 4108380"/>
              <a:gd name="connsiteX3" fmla="*/ 3954386 w 10069157"/>
              <a:gd name="connsiteY3" fmla="*/ 2884246 h 4108380"/>
              <a:gd name="connsiteX4" fmla="*/ 2194283 w 10069157"/>
              <a:gd name="connsiteY4" fmla="*/ 1925496 h 4108380"/>
              <a:gd name="connsiteX5" fmla="*/ 330995 w 10069157"/>
              <a:gd name="connsiteY5" fmla="*/ 2962831 h 4108380"/>
              <a:gd name="connsiteX6" fmla="*/ 10757 w 10069157"/>
              <a:gd name="connsiteY6" fmla="*/ 4108380 h 4108380"/>
              <a:gd name="connsiteX7" fmla="*/ 0 w 10069157"/>
              <a:gd name="connsiteY7" fmla="*/ 21515 h 4108380"/>
              <a:gd name="connsiteX0" fmla="*/ 0 w 10069157"/>
              <a:gd name="connsiteY0" fmla="*/ 21515 h 4050425"/>
              <a:gd name="connsiteX1" fmla="*/ 10069157 w 10069157"/>
              <a:gd name="connsiteY1" fmla="*/ 0 h 4050425"/>
              <a:gd name="connsiteX2" fmla="*/ 10069157 w 10069157"/>
              <a:gd name="connsiteY2" fmla="*/ 2889270 h 4050425"/>
              <a:gd name="connsiteX3" fmla="*/ 3954386 w 10069157"/>
              <a:gd name="connsiteY3" fmla="*/ 2884246 h 4050425"/>
              <a:gd name="connsiteX4" fmla="*/ 2194283 w 10069157"/>
              <a:gd name="connsiteY4" fmla="*/ 1925496 h 4050425"/>
              <a:gd name="connsiteX5" fmla="*/ 330995 w 10069157"/>
              <a:gd name="connsiteY5" fmla="*/ 2962831 h 4050425"/>
              <a:gd name="connsiteX6" fmla="*/ 4317 w 10069157"/>
              <a:gd name="connsiteY6" fmla="*/ 4050425 h 4050425"/>
              <a:gd name="connsiteX7" fmla="*/ 0 w 10069157"/>
              <a:gd name="connsiteY7" fmla="*/ 21515 h 4050425"/>
              <a:gd name="connsiteX0" fmla="*/ 0 w 10069157"/>
              <a:gd name="connsiteY0" fmla="*/ 21515 h 4050425"/>
              <a:gd name="connsiteX1" fmla="*/ 10069157 w 10069157"/>
              <a:gd name="connsiteY1" fmla="*/ 0 h 4050425"/>
              <a:gd name="connsiteX2" fmla="*/ 10069157 w 10069157"/>
              <a:gd name="connsiteY2" fmla="*/ 2889270 h 4050425"/>
              <a:gd name="connsiteX3" fmla="*/ 3954386 w 10069157"/>
              <a:gd name="connsiteY3" fmla="*/ 2884246 h 4050425"/>
              <a:gd name="connsiteX4" fmla="*/ 2194283 w 10069157"/>
              <a:gd name="connsiteY4" fmla="*/ 1925496 h 4050425"/>
              <a:gd name="connsiteX5" fmla="*/ 363192 w 10069157"/>
              <a:gd name="connsiteY5" fmla="*/ 2969271 h 4050425"/>
              <a:gd name="connsiteX6" fmla="*/ 4317 w 10069157"/>
              <a:gd name="connsiteY6" fmla="*/ 4050425 h 4050425"/>
              <a:gd name="connsiteX7" fmla="*/ 0 w 10069157"/>
              <a:gd name="connsiteY7" fmla="*/ 21515 h 4050425"/>
              <a:gd name="connsiteX0" fmla="*/ 0 w 10069157"/>
              <a:gd name="connsiteY0" fmla="*/ 21515 h 4050425"/>
              <a:gd name="connsiteX1" fmla="*/ 10069157 w 10069157"/>
              <a:gd name="connsiteY1" fmla="*/ 0 h 4050425"/>
              <a:gd name="connsiteX2" fmla="*/ 10069157 w 10069157"/>
              <a:gd name="connsiteY2" fmla="*/ 2889270 h 4050425"/>
              <a:gd name="connsiteX3" fmla="*/ 3954386 w 10069157"/>
              <a:gd name="connsiteY3" fmla="*/ 2884246 h 4050425"/>
              <a:gd name="connsiteX4" fmla="*/ 2194283 w 10069157"/>
              <a:gd name="connsiteY4" fmla="*/ 2002769 h 4050425"/>
              <a:gd name="connsiteX5" fmla="*/ 363192 w 10069157"/>
              <a:gd name="connsiteY5" fmla="*/ 2969271 h 4050425"/>
              <a:gd name="connsiteX6" fmla="*/ 4317 w 10069157"/>
              <a:gd name="connsiteY6" fmla="*/ 4050425 h 4050425"/>
              <a:gd name="connsiteX7" fmla="*/ 0 w 10069157"/>
              <a:gd name="connsiteY7" fmla="*/ 21515 h 4050425"/>
              <a:gd name="connsiteX0" fmla="*/ 0 w 10069157"/>
              <a:gd name="connsiteY0" fmla="*/ 21515 h 4050425"/>
              <a:gd name="connsiteX1" fmla="*/ 10069157 w 10069157"/>
              <a:gd name="connsiteY1" fmla="*/ 0 h 4050425"/>
              <a:gd name="connsiteX2" fmla="*/ 10069157 w 10069157"/>
              <a:gd name="connsiteY2" fmla="*/ 2889270 h 4050425"/>
              <a:gd name="connsiteX3" fmla="*/ 3954386 w 10069157"/>
              <a:gd name="connsiteY3" fmla="*/ 2884246 h 4050425"/>
              <a:gd name="connsiteX4" fmla="*/ 2194283 w 10069157"/>
              <a:gd name="connsiteY4" fmla="*/ 2002769 h 4050425"/>
              <a:gd name="connsiteX5" fmla="*/ 363192 w 10069157"/>
              <a:gd name="connsiteY5" fmla="*/ 2969271 h 4050425"/>
              <a:gd name="connsiteX6" fmla="*/ 4317 w 10069157"/>
              <a:gd name="connsiteY6" fmla="*/ 4050425 h 4050425"/>
              <a:gd name="connsiteX7" fmla="*/ 0 w 10069157"/>
              <a:gd name="connsiteY7" fmla="*/ 21515 h 4050425"/>
              <a:gd name="connsiteX0" fmla="*/ 0 w 10069157"/>
              <a:gd name="connsiteY0" fmla="*/ 21515 h 4050425"/>
              <a:gd name="connsiteX1" fmla="*/ 10069157 w 10069157"/>
              <a:gd name="connsiteY1" fmla="*/ 0 h 4050425"/>
              <a:gd name="connsiteX2" fmla="*/ 10069157 w 10069157"/>
              <a:gd name="connsiteY2" fmla="*/ 2889270 h 4050425"/>
              <a:gd name="connsiteX3" fmla="*/ 3954386 w 10069157"/>
              <a:gd name="connsiteY3" fmla="*/ 2884246 h 4050425"/>
              <a:gd name="connsiteX4" fmla="*/ 2194283 w 10069157"/>
              <a:gd name="connsiteY4" fmla="*/ 2002769 h 4050425"/>
              <a:gd name="connsiteX5" fmla="*/ 363192 w 10069157"/>
              <a:gd name="connsiteY5" fmla="*/ 2969271 h 4050425"/>
              <a:gd name="connsiteX6" fmla="*/ 4317 w 10069157"/>
              <a:gd name="connsiteY6" fmla="*/ 4050425 h 4050425"/>
              <a:gd name="connsiteX7" fmla="*/ 0 w 10069157"/>
              <a:gd name="connsiteY7" fmla="*/ 21515 h 4050425"/>
              <a:gd name="connsiteX0" fmla="*/ 0 w 10069157"/>
              <a:gd name="connsiteY0" fmla="*/ 21515 h 4050425"/>
              <a:gd name="connsiteX1" fmla="*/ 10069157 w 10069157"/>
              <a:gd name="connsiteY1" fmla="*/ 0 h 4050425"/>
              <a:gd name="connsiteX2" fmla="*/ 10069157 w 10069157"/>
              <a:gd name="connsiteY2" fmla="*/ 2889270 h 4050425"/>
              <a:gd name="connsiteX3" fmla="*/ 3954386 w 10069157"/>
              <a:gd name="connsiteY3" fmla="*/ 2884246 h 4050425"/>
              <a:gd name="connsiteX4" fmla="*/ 2194283 w 10069157"/>
              <a:gd name="connsiteY4" fmla="*/ 2002769 h 4050425"/>
              <a:gd name="connsiteX5" fmla="*/ 376071 w 10069157"/>
              <a:gd name="connsiteY5" fmla="*/ 2969271 h 4050425"/>
              <a:gd name="connsiteX6" fmla="*/ 4317 w 10069157"/>
              <a:gd name="connsiteY6" fmla="*/ 4050425 h 4050425"/>
              <a:gd name="connsiteX7" fmla="*/ 0 w 10069157"/>
              <a:gd name="connsiteY7" fmla="*/ 21515 h 4050425"/>
              <a:gd name="connsiteX0" fmla="*/ 0 w 10069157"/>
              <a:gd name="connsiteY0" fmla="*/ 21515 h 4050425"/>
              <a:gd name="connsiteX1" fmla="*/ 10069157 w 10069157"/>
              <a:gd name="connsiteY1" fmla="*/ 0 h 4050425"/>
              <a:gd name="connsiteX2" fmla="*/ 10069157 w 10069157"/>
              <a:gd name="connsiteY2" fmla="*/ 2889270 h 4050425"/>
              <a:gd name="connsiteX3" fmla="*/ 3954386 w 10069157"/>
              <a:gd name="connsiteY3" fmla="*/ 2884246 h 4050425"/>
              <a:gd name="connsiteX4" fmla="*/ 2194283 w 10069157"/>
              <a:gd name="connsiteY4" fmla="*/ 2002769 h 4050425"/>
              <a:gd name="connsiteX5" fmla="*/ 376071 w 10069157"/>
              <a:gd name="connsiteY5" fmla="*/ 2969271 h 4050425"/>
              <a:gd name="connsiteX6" fmla="*/ 4317 w 10069157"/>
              <a:gd name="connsiteY6" fmla="*/ 4050425 h 4050425"/>
              <a:gd name="connsiteX7" fmla="*/ 0 w 10069157"/>
              <a:gd name="connsiteY7" fmla="*/ 21515 h 4050425"/>
              <a:gd name="connsiteX0" fmla="*/ 0 w 10069157"/>
              <a:gd name="connsiteY0" fmla="*/ 21515 h 4050425"/>
              <a:gd name="connsiteX1" fmla="*/ 10069157 w 10069157"/>
              <a:gd name="connsiteY1" fmla="*/ 0 h 4050425"/>
              <a:gd name="connsiteX2" fmla="*/ 10069157 w 10069157"/>
              <a:gd name="connsiteY2" fmla="*/ 2889270 h 4050425"/>
              <a:gd name="connsiteX3" fmla="*/ 3954386 w 10069157"/>
              <a:gd name="connsiteY3" fmla="*/ 2884246 h 4050425"/>
              <a:gd name="connsiteX4" fmla="*/ 2194283 w 10069157"/>
              <a:gd name="connsiteY4" fmla="*/ 2002769 h 4050425"/>
              <a:gd name="connsiteX5" fmla="*/ 376071 w 10069157"/>
              <a:gd name="connsiteY5" fmla="*/ 2969271 h 4050425"/>
              <a:gd name="connsiteX6" fmla="*/ 4317 w 10069157"/>
              <a:gd name="connsiteY6" fmla="*/ 4050425 h 4050425"/>
              <a:gd name="connsiteX7" fmla="*/ 0 w 10069157"/>
              <a:gd name="connsiteY7" fmla="*/ 21515 h 4050425"/>
              <a:gd name="connsiteX0" fmla="*/ 0 w 10069157"/>
              <a:gd name="connsiteY0" fmla="*/ 21515 h 4050425"/>
              <a:gd name="connsiteX1" fmla="*/ 10069157 w 10069157"/>
              <a:gd name="connsiteY1" fmla="*/ 0 h 4050425"/>
              <a:gd name="connsiteX2" fmla="*/ 10069157 w 10069157"/>
              <a:gd name="connsiteY2" fmla="*/ 2889270 h 4050425"/>
              <a:gd name="connsiteX3" fmla="*/ 3954386 w 10069157"/>
              <a:gd name="connsiteY3" fmla="*/ 2884246 h 4050425"/>
              <a:gd name="connsiteX4" fmla="*/ 2194283 w 10069157"/>
              <a:gd name="connsiteY4" fmla="*/ 2002769 h 4050425"/>
              <a:gd name="connsiteX5" fmla="*/ 376071 w 10069157"/>
              <a:gd name="connsiteY5" fmla="*/ 2969271 h 4050425"/>
              <a:gd name="connsiteX6" fmla="*/ 4317 w 10069157"/>
              <a:gd name="connsiteY6" fmla="*/ 4050425 h 4050425"/>
              <a:gd name="connsiteX7" fmla="*/ 0 w 10069157"/>
              <a:gd name="connsiteY7" fmla="*/ 21515 h 4050425"/>
              <a:gd name="connsiteX0" fmla="*/ 0 w 10069157"/>
              <a:gd name="connsiteY0" fmla="*/ 21515 h 4050425"/>
              <a:gd name="connsiteX1" fmla="*/ 10069157 w 10069157"/>
              <a:gd name="connsiteY1" fmla="*/ 0 h 4050425"/>
              <a:gd name="connsiteX2" fmla="*/ 10069157 w 10069157"/>
              <a:gd name="connsiteY2" fmla="*/ 2889270 h 4050425"/>
              <a:gd name="connsiteX3" fmla="*/ 3954386 w 10069157"/>
              <a:gd name="connsiteY3" fmla="*/ 2884246 h 4050425"/>
              <a:gd name="connsiteX4" fmla="*/ 2162086 w 10069157"/>
              <a:gd name="connsiteY4" fmla="*/ 2002769 h 4050425"/>
              <a:gd name="connsiteX5" fmla="*/ 376071 w 10069157"/>
              <a:gd name="connsiteY5" fmla="*/ 2969271 h 4050425"/>
              <a:gd name="connsiteX6" fmla="*/ 4317 w 10069157"/>
              <a:gd name="connsiteY6" fmla="*/ 4050425 h 4050425"/>
              <a:gd name="connsiteX7" fmla="*/ 0 w 10069157"/>
              <a:gd name="connsiteY7" fmla="*/ 21515 h 4050425"/>
              <a:gd name="connsiteX0" fmla="*/ 0 w 10069157"/>
              <a:gd name="connsiteY0" fmla="*/ 21515 h 4050425"/>
              <a:gd name="connsiteX1" fmla="*/ 10069157 w 10069157"/>
              <a:gd name="connsiteY1" fmla="*/ 0 h 4050425"/>
              <a:gd name="connsiteX2" fmla="*/ 10069157 w 10069157"/>
              <a:gd name="connsiteY2" fmla="*/ 2889270 h 4050425"/>
              <a:gd name="connsiteX3" fmla="*/ 3954386 w 10069157"/>
              <a:gd name="connsiteY3" fmla="*/ 2884246 h 4050425"/>
              <a:gd name="connsiteX4" fmla="*/ 2194284 w 10069157"/>
              <a:gd name="connsiteY4" fmla="*/ 2009208 h 4050425"/>
              <a:gd name="connsiteX5" fmla="*/ 376071 w 10069157"/>
              <a:gd name="connsiteY5" fmla="*/ 2969271 h 4050425"/>
              <a:gd name="connsiteX6" fmla="*/ 4317 w 10069157"/>
              <a:gd name="connsiteY6" fmla="*/ 4050425 h 4050425"/>
              <a:gd name="connsiteX7" fmla="*/ 0 w 10069157"/>
              <a:gd name="connsiteY7" fmla="*/ 21515 h 405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157" h="4050425">
                <a:moveTo>
                  <a:pt x="0" y="21515"/>
                </a:moveTo>
                <a:lnTo>
                  <a:pt x="10069157" y="0"/>
                </a:lnTo>
                <a:lnTo>
                  <a:pt x="10069157" y="2889270"/>
                </a:lnTo>
                <a:lnTo>
                  <a:pt x="3954386" y="2884246"/>
                </a:lnTo>
                <a:cubicBezTo>
                  <a:pt x="3556605" y="2424796"/>
                  <a:pt x="2970762" y="2009208"/>
                  <a:pt x="2194284" y="2009208"/>
                </a:cubicBezTo>
                <a:cubicBezTo>
                  <a:pt x="1417806" y="2009208"/>
                  <a:pt x="767413" y="2361714"/>
                  <a:pt x="376071" y="2969271"/>
                </a:cubicBezTo>
                <a:cubicBezTo>
                  <a:pt x="159757" y="3361593"/>
                  <a:pt x="71575" y="3509748"/>
                  <a:pt x="4317" y="4050425"/>
                </a:cubicBezTo>
                <a:cubicBezTo>
                  <a:pt x="731" y="2688137"/>
                  <a:pt x="3586" y="1383803"/>
                  <a:pt x="0" y="21515"/>
                </a:cubicBezTo>
                <a:close/>
              </a:path>
            </a:pathLst>
          </a:custGeom>
          <a:blipFill dpi="0" rotWithShape="0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76200" dist="63500" dir="5400000" algn="t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5" y="1260553"/>
            <a:ext cx="3926386" cy="4066399"/>
          </a:xfrm>
          <a:prstGeom prst="rect">
            <a:avLst/>
          </a:prstGeom>
        </p:spPr>
      </p:pic>
      <p:sp>
        <p:nvSpPr>
          <p:cNvPr id="19" name="Rectangle 2"/>
          <p:cNvSpPr/>
          <p:nvPr userDrawn="1"/>
        </p:nvSpPr>
        <p:spPr>
          <a:xfrm>
            <a:off x="-10201" y="1"/>
            <a:ext cx="9154548" cy="3095414"/>
          </a:xfrm>
          <a:custGeom>
            <a:avLst/>
            <a:gdLst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32988 w 10058400"/>
              <a:gd name="connsiteY5" fmla="*/ 2385848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00185 w 10058400"/>
              <a:gd name="connsiteY5" fmla="*/ 2398149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00185 w 10058400"/>
              <a:gd name="connsiteY5" fmla="*/ 2398149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00185 w 10058400"/>
              <a:gd name="connsiteY5" fmla="*/ 2398149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00185 w 10058400"/>
              <a:gd name="connsiteY5" fmla="*/ 2398149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00185 w 10058400"/>
              <a:gd name="connsiteY5" fmla="*/ 2398149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00185 w 10058400"/>
              <a:gd name="connsiteY5" fmla="*/ 2398149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00185 w 10058400"/>
              <a:gd name="connsiteY5" fmla="*/ 2398149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20238 w 10058400"/>
              <a:gd name="connsiteY5" fmla="*/ 2414191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20238 w 10058400"/>
              <a:gd name="connsiteY5" fmla="*/ 2414191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20238 w 10058400"/>
              <a:gd name="connsiteY5" fmla="*/ 2414191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20238 w 10058400"/>
              <a:gd name="connsiteY5" fmla="*/ 2414191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20238 w 10058400"/>
              <a:gd name="connsiteY5" fmla="*/ 2414191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20238 w 10058400"/>
              <a:gd name="connsiteY5" fmla="*/ 2414191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0 w 10058400"/>
              <a:gd name="connsiteY0" fmla="*/ 0 h 3559740"/>
              <a:gd name="connsiteX1" fmla="*/ 10058400 w 10058400"/>
              <a:gd name="connsiteY1" fmla="*/ 0 h 3559740"/>
              <a:gd name="connsiteX2" fmla="*/ 10058400 w 10058400"/>
              <a:gd name="connsiteY2" fmla="*/ 2385848 h 3559740"/>
              <a:gd name="connsiteX3" fmla="*/ 4034064 w 10058400"/>
              <a:gd name="connsiteY3" fmla="*/ 2385848 h 3559740"/>
              <a:gd name="connsiteX4" fmla="*/ 2183526 w 10058400"/>
              <a:gd name="connsiteY4" fmla="*/ 1376856 h 3559740"/>
              <a:gd name="connsiteX5" fmla="*/ 320238 w 10058400"/>
              <a:gd name="connsiteY5" fmla="*/ 2414191 h 3559740"/>
              <a:gd name="connsiteX6" fmla="*/ 0 w 10058400"/>
              <a:gd name="connsiteY6" fmla="*/ 3559740 h 3559740"/>
              <a:gd name="connsiteX7" fmla="*/ 0 w 10058400"/>
              <a:gd name="connsiteY7" fmla="*/ 0 h 3559740"/>
              <a:gd name="connsiteX0" fmla="*/ 3197 w 10061597"/>
              <a:gd name="connsiteY0" fmla="*/ 0 h 3636473"/>
              <a:gd name="connsiteX1" fmla="*/ 10061597 w 10061597"/>
              <a:gd name="connsiteY1" fmla="*/ 0 h 3636473"/>
              <a:gd name="connsiteX2" fmla="*/ 10061597 w 10061597"/>
              <a:gd name="connsiteY2" fmla="*/ 2385848 h 3636473"/>
              <a:gd name="connsiteX3" fmla="*/ 4037261 w 10061597"/>
              <a:gd name="connsiteY3" fmla="*/ 2385848 h 3636473"/>
              <a:gd name="connsiteX4" fmla="*/ 2186723 w 10061597"/>
              <a:gd name="connsiteY4" fmla="*/ 1376856 h 3636473"/>
              <a:gd name="connsiteX5" fmla="*/ 323435 w 10061597"/>
              <a:gd name="connsiteY5" fmla="*/ 2414191 h 3636473"/>
              <a:gd name="connsiteX6" fmla="*/ 0 w 10061597"/>
              <a:gd name="connsiteY6" fmla="*/ 3636473 h 3636473"/>
              <a:gd name="connsiteX7" fmla="*/ 3197 w 10061597"/>
              <a:gd name="connsiteY7" fmla="*/ 0 h 3636473"/>
              <a:gd name="connsiteX0" fmla="*/ 3197 w 10061597"/>
              <a:gd name="connsiteY0" fmla="*/ 0 h 3395841"/>
              <a:gd name="connsiteX1" fmla="*/ 10061597 w 10061597"/>
              <a:gd name="connsiteY1" fmla="*/ 0 h 3395841"/>
              <a:gd name="connsiteX2" fmla="*/ 10061597 w 10061597"/>
              <a:gd name="connsiteY2" fmla="*/ 2385848 h 3395841"/>
              <a:gd name="connsiteX3" fmla="*/ 4037261 w 10061597"/>
              <a:gd name="connsiteY3" fmla="*/ 2385848 h 3395841"/>
              <a:gd name="connsiteX4" fmla="*/ 2186723 w 10061597"/>
              <a:gd name="connsiteY4" fmla="*/ 1376856 h 3395841"/>
              <a:gd name="connsiteX5" fmla="*/ 323435 w 10061597"/>
              <a:gd name="connsiteY5" fmla="*/ 2414191 h 3395841"/>
              <a:gd name="connsiteX6" fmla="*/ 0 w 10061597"/>
              <a:gd name="connsiteY6" fmla="*/ 3395841 h 3395841"/>
              <a:gd name="connsiteX7" fmla="*/ 3197 w 10061597"/>
              <a:gd name="connsiteY7" fmla="*/ 0 h 3395841"/>
              <a:gd name="connsiteX0" fmla="*/ 11218 w 10069618"/>
              <a:gd name="connsiteY0" fmla="*/ 0 h 3508136"/>
              <a:gd name="connsiteX1" fmla="*/ 10069618 w 10069618"/>
              <a:gd name="connsiteY1" fmla="*/ 0 h 3508136"/>
              <a:gd name="connsiteX2" fmla="*/ 10069618 w 10069618"/>
              <a:gd name="connsiteY2" fmla="*/ 2385848 h 3508136"/>
              <a:gd name="connsiteX3" fmla="*/ 4045282 w 10069618"/>
              <a:gd name="connsiteY3" fmla="*/ 2385848 h 3508136"/>
              <a:gd name="connsiteX4" fmla="*/ 2194744 w 10069618"/>
              <a:gd name="connsiteY4" fmla="*/ 1376856 h 3508136"/>
              <a:gd name="connsiteX5" fmla="*/ 331456 w 10069618"/>
              <a:gd name="connsiteY5" fmla="*/ 2414191 h 3508136"/>
              <a:gd name="connsiteX6" fmla="*/ 0 w 10069618"/>
              <a:gd name="connsiteY6" fmla="*/ 3508136 h 3508136"/>
              <a:gd name="connsiteX7" fmla="*/ 11218 w 10069618"/>
              <a:gd name="connsiteY7" fmla="*/ 0 h 3508136"/>
              <a:gd name="connsiteX0" fmla="*/ 11218 w 10069618"/>
              <a:gd name="connsiteY0" fmla="*/ 0 h 3508136"/>
              <a:gd name="connsiteX1" fmla="*/ 10069618 w 10069618"/>
              <a:gd name="connsiteY1" fmla="*/ 0 h 3508136"/>
              <a:gd name="connsiteX2" fmla="*/ 10069618 w 10069618"/>
              <a:gd name="connsiteY2" fmla="*/ 2385848 h 3508136"/>
              <a:gd name="connsiteX3" fmla="*/ 4045282 w 10069618"/>
              <a:gd name="connsiteY3" fmla="*/ 2385848 h 3508136"/>
              <a:gd name="connsiteX4" fmla="*/ 2194744 w 10069618"/>
              <a:gd name="connsiteY4" fmla="*/ 1412950 h 3508136"/>
              <a:gd name="connsiteX5" fmla="*/ 331456 w 10069618"/>
              <a:gd name="connsiteY5" fmla="*/ 2414191 h 3508136"/>
              <a:gd name="connsiteX6" fmla="*/ 0 w 10069618"/>
              <a:gd name="connsiteY6" fmla="*/ 3508136 h 3508136"/>
              <a:gd name="connsiteX7" fmla="*/ 11218 w 10069618"/>
              <a:gd name="connsiteY7" fmla="*/ 0 h 3508136"/>
              <a:gd name="connsiteX0" fmla="*/ 11218 w 10069618"/>
              <a:gd name="connsiteY0" fmla="*/ 0 h 3508136"/>
              <a:gd name="connsiteX1" fmla="*/ 10069618 w 10069618"/>
              <a:gd name="connsiteY1" fmla="*/ 0 h 3508136"/>
              <a:gd name="connsiteX2" fmla="*/ 10069618 w 10069618"/>
              <a:gd name="connsiteY2" fmla="*/ 2385848 h 3508136"/>
              <a:gd name="connsiteX3" fmla="*/ 4029240 w 10069618"/>
              <a:gd name="connsiteY3" fmla="*/ 2417932 h 3508136"/>
              <a:gd name="connsiteX4" fmla="*/ 2194744 w 10069618"/>
              <a:gd name="connsiteY4" fmla="*/ 1412950 h 3508136"/>
              <a:gd name="connsiteX5" fmla="*/ 331456 w 10069618"/>
              <a:gd name="connsiteY5" fmla="*/ 2414191 h 3508136"/>
              <a:gd name="connsiteX6" fmla="*/ 0 w 10069618"/>
              <a:gd name="connsiteY6" fmla="*/ 3508136 h 3508136"/>
              <a:gd name="connsiteX7" fmla="*/ 11218 w 10069618"/>
              <a:gd name="connsiteY7" fmla="*/ 0 h 3508136"/>
              <a:gd name="connsiteX0" fmla="*/ 11218 w 10069618"/>
              <a:gd name="connsiteY0" fmla="*/ 0 h 3508136"/>
              <a:gd name="connsiteX1" fmla="*/ 10069618 w 10069618"/>
              <a:gd name="connsiteY1" fmla="*/ 0 h 3508136"/>
              <a:gd name="connsiteX2" fmla="*/ 10069618 w 10069618"/>
              <a:gd name="connsiteY2" fmla="*/ 2385848 h 3508136"/>
              <a:gd name="connsiteX3" fmla="*/ 4029240 w 10069618"/>
              <a:gd name="connsiteY3" fmla="*/ 2417932 h 3508136"/>
              <a:gd name="connsiteX4" fmla="*/ 2194744 w 10069618"/>
              <a:gd name="connsiteY4" fmla="*/ 1412950 h 3508136"/>
              <a:gd name="connsiteX5" fmla="*/ 343487 w 10069618"/>
              <a:gd name="connsiteY5" fmla="*/ 2414191 h 3508136"/>
              <a:gd name="connsiteX6" fmla="*/ 0 w 10069618"/>
              <a:gd name="connsiteY6" fmla="*/ 3508136 h 3508136"/>
              <a:gd name="connsiteX7" fmla="*/ 11218 w 10069618"/>
              <a:gd name="connsiteY7" fmla="*/ 0 h 3508136"/>
              <a:gd name="connsiteX0" fmla="*/ 11218 w 10069618"/>
              <a:gd name="connsiteY0" fmla="*/ 0 h 3508136"/>
              <a:gd name="connsiteX1" fmla="*/ 10069618 w 10069618"/>
              <a:gd name="connsiteY1" fmla="*/ 0 h 3508136"/>
              <a:gd name="connsiteX2" fmla="*/ 10065608 w 10069618"/>
              <a:gd name="connsiteY2" fmla="*/ 2413922 h 3508136"/>
              <a:gd name="connsiteX3" fmla="*/ 4029240 w 10069618"/>
              <a:gd name="connsiteY3" fmla="*/ 2417932 h 3508136"/>
              <a:gd name="connsiteX4" fmla="*/ 2194744 w 10069618"/>
              <a:gd name="connsiteY4" fmla="*/ 1412950 h 3508136"/>
              <a:gd name="connsiteX5" fmla="*/ 343487 w 10069618"/>
              <a:gd name="connsiteY5" fmla="*/ 2414191 h 3508136"/>
              <a:gd name="connsiteX6" fmla="*/ 0 w 10069618"/>
              <a:gd name="connsiteY6" fmla="*/ 3508136 h 3508136"/>
              <a:gd name="connsiteX7" fmla="*/ 11218 w 10069618"/>
              <a:gd name="connsiteY7" fmla="*/ 0 h 3508136"/>
              <a:gd name="connsiteX0" fmla="*/ 11218 w 10101740"/>
              <a:gd name="connsiteY0" fmla="*/ 0 h 3508136"/>
              <a:gd name="connsiteX1" fmla="*/ 10069618 w 10101740"/>
              <a:gd name="connsiteY1" fmla="*/ 0 h 3508136"/>
              <a:gd name="connsiteX2" fmla="*/ 10101703 w 10101740"/>
              <a:gd name="connsiteY2" fmla="*/ 2413922 h 3508136"/>
              <a:gd name="connsiteX3" fmla="*/ 4029240 w 10101740"/>
              <a:gd name="connsiteY3" fmla="*/ 2417932 h 3508136"/>
              <a:gd name="connsiteX4" fmla="*/ 2194744 w 10101740"/>
              <a:gd name="connsiteY4" fmla="*/ 1412950 h 3508136"/>
              <a:gd name="connsiteX5" fmla="*/ 343487 w 10101740"/>
              <a:gd name="connsiteY5" fmla="*/ 2414191 h 3508136"/>
              <a:gd name="connsiteX6" fmla="*/ 0 w 10101740"/>
              <a:gd name="connsiteY6" fmla="*/ 3508136 h 3508136"/>
              <a:gd name="connsiteX7" fmla="*/ 11218 w 10101740"/>
              <a:gd name="connsiteY7" fmla="*/ 0 h 3508136"/>
              <a:gd name="connsiteX0" fmla="*/ 11218 w 10070003"/>
              <a:gd name="connsiteY0" fmla="*/ 0 h 3508136"/>
              <a:gd name="connsiteX1" fmla="*/ 10069618 w 10070003"/>
              <a:gd name="connsiteY1" fmla="*/ 0 h 3508136"/>
              <a:gd name="connsiteX2" fmla="*/ 10069618 w 10070003"/>
              <a:gd name="connsiteY2" fmla="*/ 2417932 h 3508136"/>
              <a:gd name="connsiteX3" fmla="*/ 4029240 w 10070003"/>
              <a:gd name="connsiteY3" fmla="*/ 2417932 h 3508136"/>
              <a:gd name="connsiteX4" fmla="*/ 2194744 w 10070003"/>
              <a:gd name="connsiteY4" fmla="*/ 1412950 h 3508136"/>
              <a:gd name="connsiteX5" fmla="*/ 343487 w 10070003"/>
              <a:gd name="connsiteY5" fmla="*/ 2414191 h 3508136"/>
              <a:gd name="connsiteX6" fmla="*/ 0 w 10070003"/>
              <a:gd name="connsiteY6" fmla="*/ 3508136 h 3508136"/>
              <a:gd name="connsiteX7" fmla="*/ 11218 w 10070003"/>
              <a:gd name="connsiteY7" fmla="*/ 0 h 350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70003" h="3508136">
                <a:moveTo>
                  <a:pt x="11218" y="0"/>
                </a:moveTo>
                <a:lnTo>
                  <a:pt x="10069618" y="0"/>
                </a:lnTo>
                <a:cubicBezTo>
                  <a:pt x="10068281" y="804641"/>
                  <a:pt x="10070955" y="1613291"/>
                  <a:pt x="10069618" y="2417932"/>
                </a:cubicBezTo>
                <a:lnTo>
                  <a:pt x="4029240" y="2417932"/>
                </a:lnTo>
                <a:cubicBezTo>
                  <a:pt x="3637898" y="1810375"/>
                  <a:pt x="2971222" y="1412950"/>
                  <a:pt x="2194744" y="1412950"/>
                </a:cubicBezTo>
                <a:cubicBezTo>
                  <a:pt x="1418266" y="1412950"/>
                  <a:pt x="734829" y="1806634"/>
                  <a:pt x="343487" y="2414191"/>
                </a:cubicBezTo>
                <a:cubicBezTo>
                  <a:pt x="127173" y="2806513"/>
                  <a:pt x="67258" y="2967459"/>
                  <a:pt x="0" y="3508136"/>
                </a:cubicBezTo>
                <a:cubicBezTo>
                  <a:pt x="1066" y="2295978"/>
                  <a:pt x="10152" y="1212158"/>
                  <a:pt x="11218" y="0"/>
                </a:cubicBezTo>
                <a:close/>
              </a:path>
            </a:pathLst>
          </a:custGeom>
          <a:gradFill flip="none" rotWithShape="1">
            <a:gsLst>
              <a:gs pos="0">
                <a:srgbClr val="012D4B"/>
              </a:gs>
              <a:gs pos="100000">
                <a:srgbClr val="014470"/>
              </a:gs>
            </a:gsLst>
            <a:lin ang="5400000" scaled="1"/>
            <a:tileRect/>
          </a:gradFill>
          <a:ln>
            <a:noFill/>
          </a:ln>
          <a:effectLst>
            <a:outerShdw blurRad="76200" dist="63500" dir="5400000" algn="t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lvl="0"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413" y="537882"/>
            <a:ext cx="2931628" cy="9601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8385" y="3130120"/>
            <a:ext cx="5274841" cy="369332"/>
          </a:xfrm>
          <a:noFill/>
        </p:spPr>
        <p:txBody>
          <a:bodyPr wrap="none" rtlCol="0">
            <a:spAutoFit/>
          </a:bodyPr>
          <a:lstStyle>
            <a:lvl1pPr algn="ctr">
              <a:defRPr lang="en-US" sz="3200" b="1" spc="-90" dirty="0">
                <a:solidFill>
                  <a:srgbClr val="002A54"/>
                </a:solidFill>
                <a:effectLst>
                  <a:innerShdw blurRad="889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0"/>
              </a:spcBef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7159" y="3556570"/>
            <a:ext cx="4160369" cy="352873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None/>
              <a:defRPr lang="en-US" sz="2200" b="1" spc="-90">
                <a:solidFill>
                  <a:srgbClr val="002A54"/>
                </a:solidFill>
                <a:effectLst>
                  <a:innerShdw blurRad="114300">
                    <a:prstClr val="black"/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algn="ctr">
              <a:spcBef>
                <a:spcPts val="1615"/>
              </a:spcBef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013368" y="6512402"/>
            <a:ext cx="3107410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 smtClean="0"/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2536082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91"/>
            <a:ext cx="8229600" cy="4525963"/>
          </a:xfrm>
          <a:prstGeom prst="rect">
            <a:avLst/>
          </a:prstGeom>
        </p:spPr>
        <p:txBody>
          <a:bodyPr anchor="ctr" anchorCtr="0"/>
          <a:lstStyle>
            <a:lvl1pPr marL="339274" indent="-339274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  <a:defRPr sz="3200">
                <a:solidFill>
                  <a:srgbClr val="012D4B"/>
                </a:solidFill>
              </a:defRPr>
            </a:lvl1pPr>
            <a:lvl2pPr marL="735078" indent="-282724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900">
                <a:solidFill>
                  <a:srgbClr val="012D4B"/>
                </a:solidFill>
              </a:defRPr>
            </a:lvl2pPr>
            <a:lvl3pPr marL="1130909" indent="-22620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2500">
                <a:solidFill>
                  <a:srgbClr val="012D4B"/>
                </a:solidFill>
              </a:defRPr>
            </a:lvl3pPr>
            <a:lvl4pPr marL="1583264" indent="-226209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200">
                <a:solidFill>
                  <a:srgbClr val="012D4B"/>
                </a:solidFill>
              </a:defRPr>
            </a:lvl4pPr>
            <a:lvl5pPr marL="2035624" indent="-226209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1800">
                <a:solidFill>
                  <a:srgbClr val="012D4B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3580" y="350223"/>
            <a:ext cx="5238262" cy="4462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5676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"/>
            <a:ext cx="9144000" cy="1129553"/>
          </a:xfrm>
          <a:prstGeom prst="rect">
            <a:avLst/>
          </a:prstGeom>
          <a:gradFill flip="none" rotWithShape="1">
            <a:gsLst>
              <a:gs pos="50000">
                <a:srgbClr val="015289"/>
              </a:gs>
              <a:gs pos="20000">
                <a:srgbClr val="012D4B"/>
              </a:gs>
              <a:gs pos="85000">
                <a:srgbClr val="1881C5"/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>
            <a:outerShdw blurRad="63500" dist="76200" dir="5400000" algn="t" rotWithShape="0">
              <a:prstClr val="black">
                <a:alpha val="75000"/>
              </a:prstClr>
            </a:outerShdw>
          </a:effectLst>
        </p:spPr>
        <p:txBody>
          <a:bodyPr lIns="81239" tIns="40614" rIns="81239" bIns="40614" rtlCol="0" anchor="ctr"/>
          <a:lstStyle/>
          <a:p>
            <a:pPr algn="ctr" defTabSz="8120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kern="0" dirty="0" smtClea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712772"/>
            <a:ext cx="9144000" cy="145228"/>
          </a:xfrm>
          <a:prstGeom prst="rect">
            <a:avLst/>
          </a:prstGeom>
          <a:solidFill>
            <a:srgbClr val="002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239" tIns="40614" rIns="81239" bIns="40614" spcCol="0" rtlCol="0" anchor="ctr"/>
          <a:lstStyle/>
          <a:p>
            <a:pPr algn="ctr" defTabSz="904839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361" y="364012"/>
            <a:ext cx="2102072" cy="43774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514" y="386269"/>
            <a:ext cx="5206700" cy="35702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lvl="0" algn="l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577" y="1599643"/>
            <a:ext cx="8229023" cy="4527176"/>
          </a:xfrm>
          <a:prstGeom prst="rect">
            <a:avLst/>
          </a:prstGeom>
        </p:spPr>
        <p:txBody>
          <a:bodyPr vert="horz" lIns="81248" tIns="40618" rIns="81248" bIns="406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82636" y="6452957"/>
            <a:ext cx="593124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9D45AA-C11F-47F2-9A22-4BB2491BB43A}" type="slidenum">
              <a:rPr lang="en-US" sz="1200" smtClean="0">
                <a:solidFill>
                  <a:srgbClr val="002A54"/>
                </a:solidFill>
              </a:rPr>
              <a:pPr marL="0" marR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dirty="0" smtClean="0"/>
          </a:p>
        </p:txBody>
      </p:sp>
    </p:spTree>
    <p:extLst>
      <p:ext uri="{BB962C8B-B14F-4D97-AF65-F5344CB8AC3E}">
        <p14:creationId xmlns:p14="http://schemas.microsoft.com/office/powerpoint/2010/main" val="213549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36" r:id="rId2"/>
  </p:sldLayoutIdLst>
  <p:hf hdr="0" ftr="0" dt="0"/>
  <p:txStyles>
    <p:titleStyle>
      <a:lvl1pPr algn="l" defTabSz="904839" rtl="0" eaLnBrk="1" latinLnBrk="0" hangingPunct="1">
        <a:lnSpc>
          <a:spcPct val="100000"/>
        </a:lnSpc>
        <a:spcBef>
          <a:spcPct val="0"/>
        </a:spcBef>
        <a:buNone/>
        <a:defRPr kumimoji="0" lang="en-US" sz="2900" b="1" i="0" u="none" strike="noStrike" kern="0" cap="none" spc="-90" normalizeH="0" baseline="0" dirty="0">
          <a:ln>
            <a:noFill/>
          </a:ln>
          <a:solidFill>
            <a:sysClr val="window" lastClr="FFFFF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uLnTx/>
          <a:uFillTx/>
          <a:latin typeface="Arial Narrow" pitchFamily="34" charset="0"/>
          <a:ea typeface="+mn-ea"/>
          <a:cs typeface="+mn-cs"/>
        </a:defRPr>
      </a:lvl1pPr>
    </p:titleStyle>
    <p:bodyStyle>
      <a:lvl1pPr marL="305995" indent="-305995" algn="l" defTabSz="904839" rtl="0" eaLnBrk="1" latinLnBrk="0" hangingPunct="1">
        <a:lnSpc>
          <a:spcPct val="100000"/>
        </a:lnSpc>
        <a:spcBef>
          <a:spcPts val="538"/>
        </a:spcBef>
        <a:spcAft>
          <a:spcPts val="538"/>
        </a:spcAft>
        <a:buClr>
          <a:srgbClr val="BE9B69"/>
        </a:buClr>
        <a:buFont typeface="Wingdings" pitchFamily="2" charset="2"/>
        <a:buChar char="§"/>
        <a:defRPr lang="en-US" sz="2500" kern="1200" smtClean="0">
          <a:solidFill>
            <a:srgbClr val="012D4B"/>
          </a:solidFill>
          <a:latin typeface="Arial" pitchFamily="34" charset="0"/>
          <a:ea typeface="+mn-ea"/>
          <a:cs typeface="Arial" pitchFamily="34" charset="0"/>
        </a:defRPr>
      </a:lvl1pPr>
      <a:lvl2pPr marL="611957" indent="-258032" algn="l" defTabSz="904839" rtl="0" eaLnBrk="1" latinLnBrk="0" hangingPunct="1">
        <a:lnSpc>
          <a:spcPct val="100000"/>
        </a:lnSpc>
        <a:spcBef>
          <a:spcPts val="538"/>
        </a:spcBef>
        <a:spcAft>
          <a:spcPts val="538"/>
        </a:spcAft>
        <a:buClr>
          <a:srgbClr val="BE9B69"/>
        </a:buClr>
        <a:buFont typeface="Wingdings" pitchFamily="2" charset="2"/>
        <a:buChar char="§"/>
        <a:defRPr lang="en-US" sz="2200" kern="1200" smtClean="0">
          <a:solidFill>
            <a:srgbClr val="012D4B"/>
          </a:solidFill>
          <a:latin typeface="Arial" pitchFamily="34" charset="0"/>
          <a:ea typeface="+mn-ea"/>
          <a:cs typeface="Arial" pitchFamily="34" charset="0"/>
        </a:defRPr>
      </a:lvl2pPr>
      <a:lvl3pPr marL="917938" indent="-258032" algn="l" defTabSz="904839" rtl="0" eaLnBrk="1" latinLnBrk="0" hangingPunct="1">
        <a:lnSpc>
          <a:spcPct val="100000"/>
        </a:lnSpc>
        <a:spcBef>
          <a:spcPts val="538"/>
        </a:spcBef>
        <a:spcAft>
          <a:spcPts val="538"/>
        </a:spcAft>
        <a:buClr>
          <a:srgbClr val="BE9B69"/>
        </a:buClr>
        <a:buFont typeface="Wingdings" pitchFamily="2" charset="2"/>
        <a:buChar char="§"/>
        <a:defRPr lang="en-US" sz="1800" kern="1200" smtClean="0">
          <a:solidFill>
            <a:srgbClr val="012D4B"/>
          </a:solidFill>
          <a:latin typeface="Arial" pitchFamily="34" charset="0"/>
          <a:ea typeface="+mn-ea"/>
          <a:cs typeface="Arial" pitchFamily="34" charset="0"/>
        </a:defRPr>
      </a:lvl3pPr>
      <a:lvl4pPr marL="1118172" indent="-200231" algn="l" defTabSz="904839" rtl="0" eaLnBrk="1" latinLnBrk="0" hangingPunct="1">
        <a:lnSpc>
          <a:spcPct val="100000"/>
        </a:lnSpc>
        <a:spcBef>
          <a:spcPts val="538"/>
        </a:spcBef>
        <a:spcAft>
          <a:spcPts val="538"/>
        </a:spcAft>
        <a:buClr>
          <a:srgbClr val="BE9B69"/>
        </a:buClr>
        <a:buFont typeface="Wingdings" pitchFamily="2" charset="2"/>
        <a:buChar char="§"/>
        <a:defRPr lang="en-US" sz="1600" kern="1200" smtClean="0">
          <a:solidFill>
            <a:srgbClr val="012D4B"/>
          </a:solidFill>
          <a:latin typeface="Arial" pitchFamily="34" charset="0"/>
          <a:ea typeface="+mn-ea"/>
          <a:cs typeface="Arial" pitchFamily="34" charset="0"/>
        </a:defRPr>
      </a:lvl4pPr>
      <a:lvl5pPr marL="1366326" indent="-248170" algn="l" defTabSz="904839" rtl="0" eaLnBrk="1" latinLnBrk="0" hangingPunct="1">
        <a:lnSpc>
          <a:spcPct val="100000"/>
        </a:lnSpc>
        <a:spcBef>
          <a:spcPts val="538"/>
        </a:spcBef>
        <a:spcAft>
          <a:spcPts val="538"/>
        </a:spcAft>
        <a:buClr>
          <a:srgbClr val="BE9B69"/>
        </a:buClr>
        <a:buFont typeface="Wingdings" pitchFamily="2" charset="2"/>
        <a:buChar char="§"/>
        <a:defRPr lang="en-US" sz="1600" kern="1200">
          <a:solidFill>
            <a:srgbClr val="012D4B"/>
          </a:solidFill>
          <a:latin typeface="Arial" pitchFamily="34" charset="0"/>
          <a:ea typeface="+mn-ea"/>
          <a:cs typeface="Arial" pitchFamily="34" charset="0"/>
        </a:defRPr>
      </a:lvl5pPr>
      <a:lvl6pPr marL="2488277" indent="-226235" algn="l" defTabSz="90483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40692" indent="-226235" algn="l" defTabSz="90483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93101" indent="-226235" algn="l" defTabSz="90483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45519" indent="-226235" algn="l" defTabSz="90483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48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2422" algn="l" defTabSz="9048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4839" algn="l" defTabSz="9048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7246" algn="l" defTabSz="9048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9656" algn="l" defTabSz="9048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2070" algn="l" defTabSz="9048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4480" algn="l" defTabSz="9048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66896" algn="l" defTabSz="9048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19310" algn="l" defTabSz="9048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8773" y="2216537"/>
            <a:ext cx="5455227" cy="1908215"/>
          </a:xfrm>
        </p:spPr>
        <p:txBody>
          <a:bodyPr wrap="square"/>
          <a:lstStyle/>
          <a:p>
            <a:r>
              <a:rPr lang="en-US" sz="2800" b="0" dirty="0"/>
              <a:t>An Ontology Based Approach to </a:t>
            </a:r>
            <a:r>
              <a:rPr lang="en-US" sz="2800" b="0" dirty="0" smtClean="0"/>
              <a:t>Action Verification </a:t>
            </a:r>
            <a:r>
              <a:rPr lang="en-US" sz="2800" b="0" dirty="0"/>
              <a:t>for Agile </a:t>
            </a:r>
            <a:r>
              <a:rPr lang="en-US" sz="2800" b="0" dirty="0" smtClean="0"/>
              <a:t>Manufacturing</a:t>
            </a:r>
            <a:r>
              <a:rPr lang="en-US" sz="3600" b="0" dirty="0" smtClean="0"/>
              <a:t/>
            </a:r>
            <a:br>
              <a:rPr lang="en-US" sz="3600" b="0" dirty="0" smtClean="0"/>
            </a:br>
            <a:r>
              <a:rPr lang="en-US" sz="1600" b="0" dirty="0"/>
              <a:t/>
            </a:r>
            <a:br>
              <a:rPr lang="en-US" sz="1600" b="0" dirty="0"/>
            </a:br>
            <a:endParaRPr lang="en-US" sz="24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82518" y="3844029"/>
            <a:ext cx="1491049" cy="389806"/>
          </a:xfrm>
        </p:spPr>
        <p:txBody>
          <a:bodyPr/>
          <a:lstStyle/>
          <a:p>
            <a:r>
              <a:rPr lang="en-US" sz="2000" b="0" kern="0" dirty="0" smtClean="0">
                <a:effectLst>
                  <a:innerShdw blurRad="88900" dist="50800" dir="13500000">
                    <a:prstClr val="black">
                      <a:alpha val="50000"/>
                    </a:prstClr>
                  </a:innerShdw>
                </a:effectLst>
                <a:latin typeface="Arial" pitchFamily="34" charset="0"/>
              </a:rPr>
              <a:t>19 Dec 2013</a:t>
            </a:r>
            <a:endParaRPr lang="en-US" sz="2000" b="0" kern="0" dirty="0">
              <a:effectLst>
                <a:innerShdw blurRad="88900" dist="50800" dir="13500000">
                  <a:prstClr val="black">
                    <a:alpha val="50000"/>
                  </a:prstClr>
                </a:innerShdw>
              </a:effectLst>
              <a:latin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85711" y="4675911"/>
            <a:ext cx="61582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Stephen Balakirsky, Georgia Tech Research Institute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Zeid Kootbally, University of Maryland</a:t>
            </a:r>
          </a:p>
        </p:txBody>
      </p:sp>
    </p:spTree>
    <p:extLst>
      <p:ext uri="{BB962C8B-B14F-4D97-AF65-F5344CB8AC3E}">
        <p14:creationId xmlns:p14="http://schemas.microsoft.com/office/powerpoint/2010/main" val="98129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balakirsky3\Documents\Projects\ipmas\Management\Picture release\LMShop KitTray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036" y="1418095"/>
            <a:ext cx="3295973" cy="24719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91"/>
            <a:ext cx="5412921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Mixed-model assembly requires that multiple product variants be built on same line</a:t>
            </a:r>
          </a:p>
          <a:p>
            <a:r>
              <a:rPr lang="en-US" dirty="0" smtClean="0"/>
              <a:t>An assembly kit is a specific collection of components and or subassemblies that support one or more assembly operations</a:t>
            </a:r>
          </a:p>
          <a:p>
            <a:r>
              <a:rPr lang="en-US" dirty="0" smtClean="0"/>
              <a:t>Provide for basic assembly sequence:</a:t>
            </a:r>
          </a:p>
          <a:p>
            <a:pPr lvl="1"/>
            <a:r>
              <a:rPr lang="en-US" dirty="0" smtClean="0"/>
              <a:t>Pick-up an empty kit and place it on work table</a:t>
            </a:r>
          </a:p>
          <a:p>
            <a:pPr lvl="1"/>
            <a:r>
              <a:rPr lang="en-US" dirty="0" smtClean="0"/>
              <a:t>Pick-up multiple component parts, inspect them, and place them in the kit</a:t>
            </a:r>
          </a:p>
          <a:p>
            <a:pPr lvl="1"/>
            <a:r>
              <a:rPr lang="en-US" dirty="0" smtClean="0"/>
              <a:t>Pick-up completed kit and place it in storage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to Kit Building</a:t>
            </a:r>
            <a:endParaRPr lang="en-US" dirty="0"/>
          </a:p>
        </p:txBody>
      </p:sp>
      <p:pic>
        <p:nvPicPr>
          <p:cNvPr id="5123" name="Picture 3" descr="C:\Users\sbalakirsky3\Documents\Projects\ipmas\Management\Picture release\GM KitTray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400" y="4114799"/>
            <a:ext cx="2927243" cy="19514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61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encrypted-tbn2.gstatic.com/images?q=tbn:ANd9GcSlEpYWLfxUoxYXc-x0VjYtpDVcLM1UbIdb804D0inQd-5OHL_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68" y="1241192"/>
            <a:ext cx="2714625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3.bp.blogspot.com/_HDGNnZ3M5jE/TJ_9ULRiPqI/AAAAAAAAA4M/l6U2xo5gyak/s1600/arrow+red+3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93" y="1585189"/>
            <a:ext cx="2106204" cy="126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142510"/>
            <a:ext cx="8229600" cy="3497281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Robot has core vocabulary known as the Canonical Robot Control Language</a:t>
            </a:r>
          </a:p>
          <a:p>
            <a:pPr lvl="1"/>
            <a:r>
              <a:rPr lang="en-US" dirty="0" smtClean="0"/>
              <a:t>Vocabulary may be composed to create complex operations (e.g. Pick-up part)</a:t>
            </a:r>
          </a:p>
          <a:p>
            <a:pPr lvl="1"/>
            <a:r>
              <a:rPr lang="en-US" dirty="0" smtClean="0"/>
              <a:t>Complex operations have </a:t>
            </a:r>
            <a:r>
              <a:rPr lang="en-US" b="1" dirty="0" smtClean="0"/>
              <a:t>preconditions</a:t>
            </a:r>
            <a:r>
              <a:rPr lang="en-US" dirty="0" smtClean="0"/>
              <a:t> that must be satisfied before they are deemed valid to execute (e.g. Effector-Empty)</a:t>
            </a:r>
          </a:p>
          <a:p>
            <a:pPr lvl="1"/>
            <a:r>
              <a:rPr lang="en-US" dirty="0" smtClean="0"/>
              <a:t>Complex operations have </a:t>
            </a:r>
            <a:r>
              <a:rPr lang="en-US" b="1" dirty="0" smtClean="0"/>
              <a:t>effects</a:t>
            </a:r>
            <a:r>
              <a:rPr lang="en-US" dirty="0" smtClean="0"/>
              <a:t> that are expected to occur as result of execution (e.g. ┐Effector-Empty)</a:t>
            </a:r>
          </a:p>
          <a:p>
            <a:r>
              <a:rPr lang="en-US" dirty="0" smtClean="0"/>
              <a:t>Preconditions and effects may be decomposed into </a:t>
            </a:r>
            <a:r>
              <a:rPr lang="en-US" dirty="0" smtClean="0"/>
              <a:t>Intermediate State Relations (e.g. Under-And-In-Contact-With)</a:t>
            </a:r>
          </a:p>
          <a:p>
            <a:pPr lvl="1"/>
            <a:r>
              <a:rPr lang="en-US" dirty="0" smtClean="0"/>
              <a:t>Intermediate State Relations decomposed into </a:t>
            </a:r>
            <a:r>
              <a:rPr lang="en-US" dirty="0" smtClean="0"/>
              <a:t>Region </a:t>
            </a:r>
            <a:r>
              <a:rPr lang="en-US" dirty="0" smtClean="0"/>
              <a:t>Connected Calculus (RCC8) </a:t>
            </a:r>
            <a:r>
              <a:rPr lang="en-US" dirty="0" smtClean="0"/>
              <a:t>expressions (e.g. Externally-Connected)</a:t>
            </a:r>
            <a:endParaRPr lang="en-US" dirty="0" smtClean="0"/>
          </a:p>
          <a:p>
            <a:pPr lvl="1"/>
            <a:r>
              <a:rPr lang="en-US" dirty="0" smtClean="0"/>
              <a:t>RCC8 expressions may be evaluated “easily” by sensor processing</a:t>
            </a:r>
          </a:p>
          <a:p>
            <a:r>
              <a:rPr lang="en-US" dirty="0" smtClean="0"/>
              <a:t>All of this knowledge may be represented in ontology and stored in MySQL database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Utilizing Knowledge For Assembly</a:t>
            </a:r>
            <a:endParaRPr lang="en-US" dirty="0"/>
          </a:p>
        </p:txBody>
      </p:sp>
      <p:pic>
        <p:nvPicPr>
          <p:cNvPr id="5124" name="Picture 4" descr="http://blogs.niteshapte.com/wp-content/uploads/2013/10/url.png"/>
          <p:cNvPicPr>
            <a:picLocks noChangeAspect="1" noChangeArrowheads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822" y="1241192"/>
            <a:ext cx="1951718" cy="195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39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Flow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21" y="1270724"/>
            <a:ext cx="7790089" cy="5349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34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balakirsky3\Documents\Projects\ipmas\Documents\Papers\Conference\RITA2013\Balakirsky\images\FailureTy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775" y="1223469"/>
            <a:ext cx="5877761" cy="492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Analysis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2280" y="2139115"/>
            <a:ext cx="3551464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Some assembly failures may be predicted</a:t>
            </a:r>
          </a:p>
          <a:p>
            <a:pPr lvl="1"/>
            <a:r>
              <a:rPr lang="en-US" dirty="0" smtClean="0"/>
              <a:t>Model may be developed that maps action predicates to failure modes</a:t>
            </a:r>
          </a:p>
          <a:p>
            <a:r>
              <a:rPr lang="en-US" dirty="0" smtClean="0"/>
              <a:t>Model contains:</a:t>
            </a:r>
          </a:p>
          <a:p>
            <a:pPr lvl="1"/>
            <a:r>
              <a:rPr lang="en-US" dirty="0" smtClean="0"/>
              <a:t>Consequence of failure</a:t>
            </a:r>
          </a:p>
          <a:p>
            <a:pPr lvl="1"/>
            <a:r>
              <a:rPr lang="en-US" dirty="0" smtClean="0"/>
              <a:t>Remediation plan to correct failure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17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ailureDetec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0307" y="1224643"/>
            <a:ext cx="4975679" cy="373208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30915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Action effect </a:t>
            </a:r>
            <a:br>
              <a:rPr lang="en-US" sz="2400" dirty="0" smtClean="0"/>
            </a:br>
            <a:r>
              <a:rPr lang="en-US" sz="2400" dirty="0" smtClean="0"/>
              <a:t>“part-in-gripper” </a:t>
            </a:r>
            <a:br>
              <a:rPr lang="en-US" sz="2400" dirty="0" smtClean="0"/>
            </a:br>
            <a:r>
              <a:rPr lang="en-US" sz="2400" dirty="0" smtClean="0"/>
              <a:t>not achieved for action </a:t>
            </a:r>
            <a:br>
              <a:rPr lang="en-US" sz="2400" dirty="0" smtClean="0"/>
            </a:br>
            <a:r>
              <a:rPr lang="en-US" sz="2400" dirty="0" smtClean="0"/>
              <a:t>“take-part”</a:t>
            </a:r>
          </a:p>
          <a:p>
            <a:r>
              <a:rPr lang="en-US" sz="2400" dirty="0" smtClean="0"/>
              <a:t>Examination of action-</a:t>
            </a:r>
            <a:br>
              <a:rPr lang="en-US" sz="2400" dirty="0" smtClean="0"/>
            </a:br>
            <a:r>
              <a:rPr lang="en-US" sz="2400" dirty="0" smtClean="0"/>
              <a:t>predicate relationship</a:t>
            </a:r>
            <a:br>
              <a:rPr lang="en-US" sz="2400" dirty="0" smtClean="0"/>
            </a:br>
            <a:r>
              <a:rPr lang="en-US" sz="2400" dirty="0" smtClean="0"/>
              <a:t>allows failure mode  </a:t>
            </a:r>
            <a:br>
              <a:rPr lang="en-US" sz="2400" dirty="0" smtClean="0"/>
            </a:br>
            <a:r>
              <a:rPr lang="en-US" sz="2400" dirty="0" smtClean="0"/>
              <a:t>to be set as</a:t>
            </a:r>
            <a:br>
              <a:rPr lang="en-US" sz="2400" dirty="0" smtClean="0"/>
            </a:br>
            <a:r>
              <a:rPr lang="en-US" sz="2400" dirty="0" smtClean="0"/>
              <a:t>“dropped part”</a:t>
            </a:r>
          </a:p>
          <a:p>
            <a:r>
              <a:rPr lang="en-US" sz="2400" dirty="0" smtClean="0"/>
              <a:t>Consequence of failure </a:t>
            </a:r>
            <a:br>
              <a:rPr lang="en-US" sz="2400" dirty="0" smtClean="0"/>
            </a:br>
            <a:r>
              <a:rPr lang="en-US" sz="2400" dirty="0" smtClean="0"/>
              <a:t>is that the part must be re-inspected for damage</a:t>
            </a:r>
          </a:p>
          <a:p>
            <a:r>
              <a:rPr lang="en-US" sz="2400" dirty="0" smtClean="0"/>
              <a:t>New plan segment retrieved from database and an additional “take-part” operation </a:t>
            </a:r>
            <a:r>
              <a:rPr lang="en-US" sz="2400" smtClean="0"/>
              <a:t>is performed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36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Framework applied to domain of kit building, which is a simple, but practically useful manufacturing/assembly domain</a:t>
            </a:r>
          </a:p>
          <a:p>
            <a:r>
              <a:rPr lang="en-US" dirty="0" smtClean="0"/>
              <a:t>Demonstrated agility with late binding of part locations and detection of and recovery from action failures</a:t>
            </a:r>
          </a:p>
          <a:p>
            <a:r>
              <a:rPr lang="en-US" dirty="0" smtClean="0"/>
              <a:t>Future work includes:</a:t>
            </a:r>
          </a:p>
          <a:p>
            <a:pPr lvl="1"/>
            <a:r>
              <a:rPr lang="en-US" dirty="0" smtClean="0"/>
              <a:t>Implementation on actual kitting cell</a:t>
            </a:r>
          </a:p>
          <a:p>
            <a:pPr lvl="1"/>
            <a:r>
              <a:rPr lang="en-US" dirty="0" smtClean="0"/>
              <a:t>Extensions to more general assembly operations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12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AutoShape 2" descr="data:image/jpeg;base64,/9j/4AAQSkZJRgABAQAAAQABAAD/2wCEAAkGBxIQEBAQEBAPEBAQDhAQEBAPDw8PDxAPFBQWFxUUFRQYHCggGBolHRQVITEiJSkrLi4uFyAzODMsNygtLisBCgoKDg0OGxAQGywkICQsLCwvLCwsLCwwLC8sLCwsLCwsLCwsLCwsLCwwLCwsLCwsLCwsLCwsLCwsLCwsLCwsLP/AABEIAM8A8wMBEQACEQEDEQH/xAAcAAEAAQUBAQAAAAAAAAAAAAAABwECBAUGAwj/xAA/EAACAQIDBQQIBAQFBQEAAAAAAQIDEQQFEgYhMUFRE2FxkQcUIjJSgaGxI0JywRVi4fBzgqKy0TNDU5LCFv/EABoBAQACAwEAAAAAAAAAAAAAAAAEBQIDBgH/xAAvEQEAAgIBAwIEBQQDAQAAAAAAAQIDEQQSITEFQRMiUXFhgZGx8BQywdFS4fEk/9oADAMBAAIRAxEAPwCcQAAAAAAAAAAAAAAAAAAAAAAAAAAAAAAAAAAAAAAAAAAAAAAAtc11AKaAuAAAAAAAAAAAAAAAAAAAAAAAAAAAAAAAAGHjcVp9lfMDAeL7wKxxYGVh8Zvs+AGwAAAAAAAAAAAAAAAAAAAAAAAAAAAAAAAOXzXE2qzXSQGA8UAWKA96eKA6vCyvCD6wi/oB6gAAAAAAAAAAAAAAAAAAAAAAAAAAAAAOS2vw0oSVZL2JWUn8MluV/FWA5d4lgI4pgZ+WylVqRpx3uTt4Lm33ICRKcFFKK4JJLwQFwAAAAAAAAAAAAAAAAAAAAAAAAAAAAADGxtWCi4ySlqVnB2aa7wOcp5VSi5OMEru9m3JLuV+QFmIyijL3o274uwGZksaOHuoJXlxk3edul+gHQ05qSut6AuAAAAAAAAAAAAAAAAAAAAAAAAAFlSrGKvJpLvYGgw+d1O0lGpGNl8LUotdU1+4G+oVlOKlF3T+ncBfKVk2+CV2Bx2OzGTxMYJe/dLudr/sBnxhLm0B44ilOzs0wOfnUrR1VXCToxnodRcFLdua481v4Ab/Is43pN3T3AdSmBUAAAAAAAAAAAAAAAAAAAAAAAA5fa2tOnKMmn2bilq/KpJvc3yA1EMcmlvQHphc9VJu07Xe9X3XAzJbRaotOSaa38AMHK6qq1p1OVNWX6pf0X1A3XagVdRNAZ2SRjKjKDSa1zUk0mmpb9658QNDjMmlhJurSTnQve3GdJfvHv8+oGzhnfsJQV3biwLMilXqVpTleNKLaer3pytwXdv4/2g6IAAAAAAAAAAAAAAAAAAAAAABRq+57wMKtk+HnvlQot9ezin5oDKp4eEY6IwiopWUVFKNvADVY3LsI7uVCk3zaio38uIGozCvTgl2UYU4xVlCEVGPe/EDNwNCDinNttq9r2SA8cVSs7w/9b/YDO2cnvqr9D+6f7AbsDjczj6tVnqWmm3qpu3s2e9pd637gNts1iJ1VKpa1L3YfzPm/77wN4AAAAAAAAAAAAAAAAAAAAAAAAAPLFT0wk+777gOZzOvpiBx+Lxzbe8Dq8mxGulCXWKv4rcwPLM8X2c0nwlG/1A2myjlPtKlnodoxb/M1e9gOhAsq0ozTjOMZRfGMkpJ+KYF0YpJJJJJWSSsku4CoAAAAAAAAAAAAAAAAAAAAAAAAAw8yl7KXV/Rf2gOI2tx6o05zk90V5vgl5mNrdMbbcGKcuSKR7onx+eVK05NWpxlJ2hC6il06v5shWzWl0+D03DTvrc/ikT0ZY3XhZQfGlWlH5SSl92yRx7bqqPV8MY88THvEf6ePpUbgsJVV7KdSm7fzJNf7WY8ncREw3ei1pe962j2if5+rB2Z24rUFGGtzgvyVPa3dE+XgR68i0LfP6RhyRuI1P4JSyHaKli4rS9M7e43x8Hz8OJNx5Yu5rl8HJx5794+rcmxCAAAAAAAAAAAAAAAAAAAAAAAACkpWTb4JXAwJY75AeGIxKa377cAI39KlOUsPGcN8I1V2tuSs0m+67X0NHI30rb0ea/HnfnU6/n2RbDiQXUwkz0VUJdniJ2el1IRXfKMXq/3Il8WO0y5z1y0ddI99S63anIvXsJOjujUTU6UpcFUjwv3NNr5m7JTrrpXcLk/0+aL+3v8AZCmJw1TDVZUqsXCpB2lF/Sz5rvKy9ZidS7jj565Kxek7iXQbO5q4yW9p3T481zFLal7ycEXqmTZjPe3ioTf4iW5/Gv8AkscWTq7S4zncP4M9VfH7N+blcAAAAAAAAAAAAAAAAAAAAAAAPLE0tcJQu46otalxT6gR5tFLFYJxdWrTcJtqE00r26xe9fVd5jNojzLbjw5Mm+iszrzpq1n1b4rmTUpiMxjVpzjVtplCSlfhpa3nkxEx3Z47WreJr532R7s1kk8dWVGElBKOqpUkm4whwvbm9+5FdTHN51DsuVy6cenXb8oTtkGCoYOhToU23GC9521Sk98pPvbLCtYrGochnzWzZJyW8y2c8TBp2Zk0oJ9IGOjVzCpo39nGNKT5Ocb38r2+RX8iYm7rvR6Wpx437ztpsLW0yTIsr6k7jSQNmsya0yTs000+9EjHZU83BE7iUu4DFKtThUX5lvXSXNeZY1ncbcbmxzjvNZ9mQetYAAAAAAAAAAAAAAAAAAAAAAAg70nZ36xi5Qi/w6P4cejt7z+bv9Cuz36rOy9K43wcETPme8uRpYypBWhOUV03NLwT4GNclq+JSM3DwZp6r0iZ+v8A4x8VXnU3TqTkujb0+XATe1vMsacXFj/srEfl/ny3+wGPhQr1FOSj2lNKLk7LVF8L/P6G7j2iLalXesYLXxVtWN6lIyzCPHUvMmuYarOdrqOGhJ61OpZ6KcXduXK/Rd5rvkrWEvjcLLnt2jUfVEk6jnKU5O8pycpPrJu7K607dlirFYisez0gzCUqk93SbO4uzSFJ7vOTTqrtL2xOOvqpN8Vrj4rdJfbyZYYLezkPU8OtX/J1hIVAAAAAAAAAAAAAAAAAAAAAABrNpMw9WwtetwcabUf1vdH6swyW6azKTw8Pxs1afi+dMVU1SbfNlW7yI1DHYeaeFWfJHsMLdoeuGwlSb0whfvluibIqh3zRHeZbKeR4iMd9Jyjb/tPU7fp5mU0loryccz5/VqKtFLhZp701zNc9k+vzLFTMW2IXxRi2wzMuraZox8S2zHVVJWzGYaJU5r8rTfeua8rkrFbXdQ87B1Vmv1StCSaTW9NJp9UywclManUqh4AAAAAAAAAAAAAAAAAAAAA4D0vY/Rh6VFP/AKk3N+EVu+svoReVbtEL30PFvJa/0jX6obZBdSskz0YfPvbsjKrRldrlVDSl3Ik1UmTvKXNjcpVGhGrJXq1YqTb4xg/dium6zf8AQk0jUbUvKydV+mPEIy9KmzkcNie1px00cVqqKKXswrq3aRXRO6lbrqInIpqdwvvSOTOSnTbzX9vb/X6OBsRl7EKnjOFU7O5jLZWXW7OY/grmylkblYdxtL+yeYqpS7Nv2oL2e+H9OHkWGK+40431DjzS/XHif3b43K4AAAAAAAAAAAAAAAAAAAABD3pgxWrFQp8oUY+bbf7ogcqfmdX6HTWGbfWUesjLxZV4MEMWn71P9a+6Mqy0Zo7S7/BQVlfhdX8CTCkt5ThBJJJcEkl4E1zUua9ImU+tYCqoq9Sj+PT6uUE9UV4xcl8zVmr1VTfT8/ws8TPie0/m+fq0bPdwe9eBWy7ik7h5mLYBkyMJiXTd0eM+0xqXY5JtV2TjLVpa53NtMswgcngVyRMSkLIdvaGI3NSTVk5xi3C77uPlcnY88W8uW5fpdsM/LP5OwN6pAAAAAAAAAAAAAAAAAAAAg70pyvmFXuVNf6IldyP73Zejx/8ANX8/3cazQtVskBjVIbvB3QgvXfd2uz+MjWprf7SVpLpIk1ncKPPjmlkw7M5oq9GMW/xacVGa5tLcpLuf3JlLbhzvKwzjvuPE/wA03DRmjPnXbTJ/VMXXopWhGeql/gz9qFvC7j/kKzNTptp3Hp3I+NirafPv94/m/wA3PmlZKHj0D1Rysm/kIMk6hJfoxy/W6V1udR1H+mH9Vb5k7BVzHqmbz9tfq7/aba/D4JqnKWuu46lSV3ZcnJrh+5uyZq07e6r4XpuXk/NHav1/0jnNtv69Rv23GPKMHpVvlx+bZCvyLS6bjej4ccd43P4tPDaqpqvrf1v53NXxJT/6LHrWnR5NtxVi1+I2vhm9S+vD5G6nItCv5PpGG8eP07JFyLaCniklujUt7t9z/S/2JuPLF3L8vgX4878w3BtQQAAAAAAAAAAAAAEKelmhpx0pfHTpyXlp/Yr+THzuu9Fvvj6+ky4cjrlQC1o8ZRK6hWdOWunLTPmuUu5oyrMx4as2Olo+Z2uRbRz9mSjKM1zjLh4MlUtKh5GKkbjzCUtls6niozc4adFlrT3Sb5W6/wDJKpaZUXJw1xzGvdy3pgyTXSp4yK30fwq3+DN+zJ/pl9Js08im42sfRuT0ZJxz7+Pv/wBocnGzsQHX1ncLTFkpJh7CyS1ShBc2vqZ1hGz30mPJsZHLcvrYppSnCEMPQj8deW+3hezfcmTonopMuWvjnlciuOPfvP2RdjcXOU5zqTdStUk5VJt3cpMgWmZncuuxY60rFaxqI8QwJSbMW7alzw29KNdxe5hlEut2czhqUfaaaas770zbjtqUHl4ItVNWQZl6xRUn763T8evzLPHfqhw/LwfBya9vZsjNFAAAAAAAAAAAAAjn0wZW5U6WIivcbpz8Hvj/APXmReTXcbXvomfpvOOffuiJkF1SgFsmHrzw8NUjOkIvIvqHX5RQsluJNYUuW25TTs/l/q+Hp0/zW1VP1y3vy4fIlVjUKDNk67zLNxOHjVhOnUipwnGUJxlvUoyVmn8jKY211tNZiY8wgHbTZWpgKzi7yoybdCrx1Q+GX8y4Prx5ldlxTWXY+n+oVzV7+fdzDRHXETErHxD2Z1DY7LYTtcSpNezD2vLh+xIx17qfm5dV07n0jN0qOW4fgtFfFVF1qPSofNapI2cjtEQhekRFsmS/2hG9SV2Q3TQtPHqgAPWXltbTNCPLHJ3qmX0c4tuTjylT+qat92WHHlyPq9I1v8XfEpQgAAAAAAAAAAAAYmbYCOJo1KM/dqRav0fJ/J2Z5avVGmzFlnHeLx7PnjPcsnha1SlUVpQk0+j6NdzRV3pNZ07ni8iubHFoa0wSnjXlyBM6hsMqoXaN9IVPJybSRsJlna4iLa9iilUl01fkXnv/AMrJOONypuXk6afjPZKNyQpy4GJmmXUsTSlRrQU4S5PinyafJnkxExqWePJbHbqrPdEm1Ho1rUXKeGvXpcbJfixXfH83y8iJk4/0X/E9Xjxfsj/F4aVNtSTT4Was0+hGmkxK7ryq5K9nb+j3KdUqcWt9Wa1d0Fvf0TJWKqi52bzP0bv00YZ9rg6qT0ulXpNrhFpwkr+N35Dkx4k9DyRHVX7f5RRLiQXWRPZaePQAB7YNe0vE9iO7XktqExejOk3Ny5RpvzbSX7k/BHdyfqt/l1+KRiUogAAAAAAFtwKagGoCmoBrAprA5XbrZeOOp64WWIpr2XwVSPwN/ZmrLj64T+Dzbce3f+2UI43CTpTlCcXGUW1KLVmmu4rrVmsuxw565K7iWDBapCsGa+odHlVLdck1hTZbblMexmCVDDRb3TrfiS6pP3V5fVslUjUKHlZOvJ+Edm97ZGaMdsA7ZAV7UDW5vk2FxatiKFOp/M1pmvCa3oxmsT5bcebJjndJ0sybI8PhL9lFuXxTeqSXRdBWsQ9y575PLw2zyr1zCVKcd9SP4lLvnHl802vI8yV6q6Z8TP8AByxb2fPuMoOEmmmrO2/cysvXUu54+aL1YxrSgPVGevJnTZZRhnKS8TbSqv5OeIhPOxWW+r4dOStOraTXNQXur6t/MsMddQ4/m5viZO3iHQ6jYhlwK3AXAXAXArcDHdQCjqgWOsBa8QB5SxQHlPG9wGNUzNr8jA5najA08YryoyjVStGrFb/CS/MjC+OLeUrjcvJgn5fH0R29mcRTqOKozkr7pRi7W8eRF+Dasr2fUsWWm5nU/Rv8nyKtGUXUhaGpOUb3k0uW7cbq4p91bm5tO/T3SBHNJfDJG9VL1mL7wLv4h4gV/iPeA/iS6gFmi6gX/wATXUCjzeK/MgOH2zySjiXKvQlCNV75wvaNR/EukvuacmKLd4WXC9Qth+W3hHOJwMoNppprk1YhWxTDpcPPpaN7eHYMx+HKRPLqyMNgnJrdfuM64kTNzoiEk7FbOQg41sQ4bt8KV0231n/wS8eLXlz3L5837V/VI8MYnzXmb1Y9Y1wL1UAvUgKpgVuBW4FQMRoC1xAscALXTAsdEC10ALHhgLXhQKeqAU9U7gHqYD1MCnqYFPUl0AeoroBR4FdALXl66Aecsqi+QHlPIoPjH7gY9bZWjP3oJ+NzyY2yraa+JY3/AOGw3/j/ANUjzor9Gz+oy/8AJkUNkKEPdhbwZ7ERDXa9reZZ1LIYR4J+Z6xZdPLUuoGTDDW6ge0aYHqkBcgLkBcBUDy0gU0gU0gNIFNADQBTQA0AOzAaAHZgOzAdmA7MB2YDswHZgOzAr2YDswGgCugCugCukBpArpArYCtgFgKgAKWAWApYBYBYBYBYBYBYBYBYBYBYBYBYBYBYBYBYCtgFgFgFgK2AWAALAVsAAAA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120" y="2002292"/>
            <a:ext cx="4013367" cy="341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52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3" y="1288598"/>
            <a:ext cx="8667997" cy="400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14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188"/>
            <a:ext cx="8458200" cy="2583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3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ailureDetec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0307" y="1224643"/>
            <a:ext cx="4975679" cy="373208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5896"/>
            <a:ext cx="8229600" cy="486895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Desire to have “agile”, </a:t>
            </a:r>
            <a:br>
              <a:rPr lang="en-US" dirty="0" smtClean="0"/>
            </a:br>
            <a:r>
              <a:rPr lang="en-US" dirty="0" smtClean="0"/>
              <a:t>“flexible” system for assembly </a:t>
            </a:r>
            <a:br>
              <a:rPr lang="en-US" dirty="0" smtClean="0"/>
            </a:br>
            <a:r>
              <a:rPr lang="en-US" dirty="0" smtClean="0"/>
              <a:t>operations</a:t>
            </a:r>
          </a:p>
          <a:p>
            <a:r>
              <a:rPr lang="en-US" dirty="0" smtClean="0"/>
              <a:t>Do not want to:</a:t>
            </a:r>
          </a:p>
          <a:p>
            <a:pPr lvl="1"/>
            <a:r>
              <a:rPr lang="en-US" dirty="0" smtClean="0"/>
              <a:t>Require fixture for parts </a:t>
            </a:r>
            <a:br>
              <a:rPr lang="en-US" dirty="0" smtClean="0"/>
            </a:br>
            <a:r>
              <a:rPr lang="en-US" dirty="0" smtClean="0"/>
              <a:t>and trays</a:t>
            </a:r>
          </a:p>
          <a:p>
            <a:pPr lvl="1"/>
            <a:r>
              <a:rPr lang="en-US" dirty="0" smtClean="0"/>
              <a:t>Reprogram basic cell </a:t>
            </a:r>
            <a:br>
              <a:rPr lang="en-US" dirty="0" smtClean="0"/>
            </a:br>
            <a:r>
              <a:rPr lang="en-US" dirty="0" smtClean="0"/>
              <a:t>operation for new </a:t>
            </a:r>
            <a:br>
              <a:rPr lang="en-US" dirty="0" smtClean="0"/>
            </a:br>
            <a:r>
              <a:rPr lang="en-US" dirty="0" smtClean="0"/>
              <a:t>configurations</a:t>
            </a:r>
          </a:p>
          <a:p>
            <a:r>
              <a:rPr lang="en-US" dirty="0" smtClean="0"/>
              <a:t>Do want:</a:t>
            </a:r>
          </a:p>
          <a:p>
            <a:pPr lvl="1"/>
            <a:r>
              <a:rPr lang="en-US" dirty="0" smtClean="0"/>
              <a:t>Ability to recover from </a:t>
            </a:r>
            <a:br>
              <a:rPr lang="en-US" dirty="0" smtClean="0"/>
            </a:br>
            <a:r>
              <a:rPr lang="en-US" dirty="0" smtClean="0"/>
              <a:t>errors and failures</a:t>
            </a:r>
          </a:p>
          <a:p>
            <a:pPr lvl="1"/>
            <a:r>
              <a:rPr lang="en-US" dirty="0" smtClean="0"/>
              <a:t>Ability to vary assembly plan </a:t>
            </a:r>
            <a:br>
              <a:rPr lang="en-US" dirty="0" smtClean="0"/>
            </a:br>
            <a:r>
              <a:rPr lang="en-US" dirty="0" smtClean="0"/>
              <a:t>based on need (build multiple </a:t>
            </a:r>
            <a:br>
              <a:rPr lang="en-US" dirty="0" smtClean="0"/>
            </a:br>
            <a:r>
              <a:rPr lang="en-US" dirty="0" smtClean="0"/>
              <a:t>kits at the same work cell)</a:t>
            </a:r>
          </a:p>
          <a:p>
            <a:pPr lvl="1"/>
            <a:r>
              <a:rPr lang="en-US" dirty="0" smtClean="0"/>
              <a:t>Ability to interact with factory infrastructure (auto-report supply needs, errors, …)</a:t>
            </a:r>
          </a:p>
          <a:p>
            <a:r>
              <a:rPr lang="en-US" b="1" dirty="0" smtClean="0"/>
              <a:t>Can an ontology system help with these tasks?</a:t>
            </a:r>
          </a:p>
          <a:p>
            <a:pPr lvl="1"/>
            <a:r>
              <a:rPr lang="en-US" dirty="0" smtClean="0"/>
              <a:t>Talk will present system design for ontology based agile assembly cell</a:t>
            </a:r>
          </a:p>
          <a:p>
            <a:pPr lvl="1"/>
            <a:r>
              <a:rPr lang="en-US" dirty="0" smtClean="0"/>
              <a:t>Details of ontology provided in paper</a:t>
            </a:r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Ontology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73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1" y="1600291"/>
            <a:ext cx="4866468" cy="4525963"/>
          </a:xfrm>
        </p:spPr>
        <p:txBody>
          <a:bodyPr>
            <a:normAutofit fontScale="62500" lnSpcReduction="20000"/>
          </a:bodyPr>
          <a:lstStyle/>
          <a:p>
            <a:pPr>
              <a:spcAft>
                <a:spcPts val="1500"/>
              </a:spcAft>
            </a:pPr>
            <a:r>
              <a:rPr lang="en-US" dirty="0" smtClean="0"/>
              <a:t>“Any change, design, or manufacturing error that renders a component, assembly, or system incapable of performing its intended function”</a:t>
            </a:r>
            <a:r>
              <a:rPr lang="en-US" baseline="30000" dirty="0" smtClean="0"/>
              <a:t>1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For this presentation, I will address </a:t>
            </a:r>
            <a:br>
              <a:rPr lang="en-US" dirty="0" smtClean="0"/>
            </a:br>
            <a:r>
              <a:rPr lang="en-US" dirty="0" smtClean="0"/>
              <a:t>part/component availability failures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Inaccurate information on part location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Part damage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Incorrect part type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Part shortage</a:t>
            </a:r>
          </a:p>
          <a:p>
            <a:pPr>
              <a:spcAft>
                <a:spcPts val="1500"/>
              </a:spcAft>
            </a:pPr>
            <a:r>
              <a:rPr lang="en-US" dirty="0" smtClean="0"/>
              <a:t>The techniques developed in this work may be generalized into other failure modes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“failure”?</a:t>
            </a:r>
            <a:endParaRPr lang="en-US" dirty="0"/>
          </a:p>
        </p:txBody>
      </p:sp>
      <p:pic>
        <p:nvPicPr>
          <p:cNvPr id="1026" name="Picture 2" descr="failure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9393" r="10649" b="25838"/>
          <a:stretch/>
        </p:blipFill>
        <p:spPr bwMode="auto">
          <a:xfrm>
            <a:off x="5453651" y="1548887"/>
            <a:ext cx="3239146" cy="213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541" y="6431795"/>
            <a:ext cx="864339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baseline="30000" dirty="0" smtClean="0"/>
              <a:t>1</a:t>
            </a:r>
            <a:r>
              <a:rPr lang="en-US" sz="1200" dirty="0" smtClean="0"/>
              <a:t>J. Collins</a:t>
            </a:r>
          </a:p>
        </p:txBody>
      </p:sp>
      <p:pic>
        <p:nvPicPr>
          <p:cNvPr id="1028" name="Picture 4" descr="Failure Analysis of an Injection Molded Plastic 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58" y="3959749"/>
            <a:ext cx="3658731" cy="224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25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Modern industrial robots are capable </a:t>
            </a:r>
            <a:br>
              <a:rPr lang="en-US" dirty="0" smtClean="0"/>
            </a:br>
            <a:r>
              <a:rPr lang="en-US" dirty="0" smtClean="0"/>
              <a:t>of sub-millimeter accuracy</a:t>
            </a:r>
          </a:p>
          <a:p>
            <a:r>
              <a:rPr lang="en-US" dirty="0" smtClean="0"/>
              <a:t>Often run repeated operations that are</a:t>
            </a:r>
            <a:br>
              <a:rPr lang="en-US" dirty="0" smtClean="0"/>
            </a:br>
            <a:r>
              <a:rPr lang="en-US" dirty="0" smtClean="0"/>
              <a:t>programed through a teach pendent</a:t>
            </a:r>
          </a:p>
          <a:p>
            <a:pPr lvl="1"/>
            <a:r>
              <a:rPr lang="en-US" dirty="0" smtClean="0"/>
              <a:t>Provide large-batch, error-free operation</a:t>
            </a:r>
          </a:p>
          <a:p>
            <a:pPr lvl="1"/>
            <a:r>
              <a:rPr lang="en-US" dirty="0" smtClean="0"/>
              <a:t>Does not lend itself well to adaptation for failure mitigation</a:t>
            </a:r>
          </a:p>
          <a:p>
            <a:r>
              <a:rPr lang="en-US" dirty="0" smtClean="0"/>
              <a:t>Need platforms that are able to provide:</a:t>
            </a:r>
          </a:p>
          <a:p>
            <a:pPr lvl="1"/>
            <a:r>
              <a:rPr lang="en-US" dirty="0" smtClean="0"/>
              <a:t>Failure correction/detection</a:t>
            </a:r>
          </a:p>
          <a:p>
            <a:pPr lvl="1"/>
            <a:r>
              <a:rPr lang="en-US" dirty="0" smtClean="0"/>
              <a:t>Rapid </a:t>
            </a:r>
            <a:r>
              <a:rPr lang="en-US" dirty="0" err="1" smtClean="0"/>
              <a:t>retasking</a:t>
            </a:r>
            <a:endParaRPr lang="en-US" dirty="0" smtClean="0"/>
          </a:p>
          <a:p>
            <a:r>
              <a:rPr lang="en-US" dirty="0" smtClean="0"/>
              <a:t>Industrial subcommittee of the IEEE Robotics and Automation Society’s Ontologies for Robotics and Automation Working group has taken first steps to build the infrastructure necessary for failure correction and rapid </a:t>
            </a:r>
            <a:r>
              <a:rPr lang="en-US" dirty="0" err="1" smtClean="0"/>
              <a:t>retasking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Environment</a:t>
            </a:r>
            <a:endParaRPr lang="en-US" dirty="0"/>
          </a:p>
        </p:txBody>
      </p:sp>
      <p:pic>
        <p:nvPicPr>
          <p:cNvPr id="1026" name="Picture 2" descr="https://encrypted-tbn2.gstatic.com/images?q=tbn:ANd9GcSUlAyJ10O5Ih7-nEjlnY30ihXDnN7caNw1KqgnMnp5fcxXa1Z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48" y="1378703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0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System Architecture</a:t>
            </a:r>
            <a:endParaRPr lang="en-US" dirty="0"/>
          </a:p>
        </p:txBody>
      </p:sp>
      <p:pic>
        <p:nvPicPr>
          <p:cNvPr id="2051" name="Picture 3" descr="C:\Users\sbalakirsky3\Documents\Projects\ipmas\Documents\Papers\Conference\RITA2013\Balakirsky\images\RITAExecu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36" y="1235935"/>
            <a:ext cx="7684424" cy="544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68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91"/>
            <a:ext cx="4269921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World model decomposed into reasoning, planning, and execution sections</a:t>
            </a:r>
          </a:p>
          <a:p>
            <a:r>
              <a:rPr lang="en-US" b="1" dirty="0" smtClean="0"/>
              <a:t>Reasoning </a:t>
            </a:r>
            <a:r>
              <a:rPr lang="en-US" dirty="0"/>
              <a:t>k</a:t>
            </a:r>
            <a:r>
              <a:rPr lang="en-US" dirty="0" smtClean="0"/>
              <a:t>nowledge encoded in ontology</a:t>
            </a:r>
          </a:p>
          <a:p>
            <a:r>
              <a:rPr lang="en-US" b="1" dirty="0" smtClean="0"/>
              <a:t>Planning</a:t>
            </a:r>
            <a:r>
              <a:rPr lang="en-US" dirty="0" smtClean="0"/>
              <a:t> and </a:t>
            </a:r>
            <a:r>
              <a:rPr lang="en-US" b="1" dirty="0" smtClean="0"/>
              <a:t>Execution</a:t>
            </a:r>
            <a:r>
              <a:rPr lang="en-US" dirty="0" smtClean="0"/>
              <a:t> knowledge automatically generated prior to runtime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Model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341873"/>
              </p:ext>
            </p:extLst>
          </p:nvPr>
        </p:nvGraphicFramePr>
        <p:xfrm>
          <a:off x="4686074" y="1241652"/>
          <a:ext cx="4324350" cy="521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Acrobat Document" r:id="rId3" imgW="4324288" imgH="5209920" progId="AcroExch.Document.7">
                  <p:embed/>
                </p:oleObj>
              </mc:Choice>
              <mc:Fallback>
                <p:oleObj name="Acrobat Document" r:id="rId3" imgW="4324288" imgH="520992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86074" y="1241652"/>
                        <a:ext cx="4324350" cy="521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8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657456"/>
              </p:ext>
            </p:extLst>
          </p:nvPr>
        </p:nvGraphicFramePr>
        <p:xfrm>
          <a:off x="4712068" y="1781158"/>
          <a:ext cx="4333875" cy="261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Acrobat Document" r:id="rId3" imgW="4333743" imgH="2619270" progId="AcroExch.Document.7">
                  <p:embed/>
                </p:oleObj>
              </mc:Choice>
              <mc:Fallback>
                <p:oleObj name="Acrobat Document" r:id="rId3" imgW="4333743" imgH="261927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12068" y="1781158"/>
                        <a:ext cx="4333875" cy="2619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9863"/>
            <a:ext cx="8588829" cy="45259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Reasoning section </a:t>
            </a:r>
            <a:r>
              <a:rPr lang="en-US" dirty="0" smtClean="0"/>
              <a:t>contains </a:t>
            </a:r>
            <a:br>
              <a:rPr lang="en-US" dirty="0" smtClean="0"/>
            </a:br>
            <a:r>
              <a:rPr lang="en-US" dirty="0" smtClean="0"/>
              <a:t>ontology used </a:t>
            </a:r>
            <a:r>
              <a:rPr lang="en-US" dirty="0"/>
              <a:t>to </a:t>
            </a:r>
            <a:r>
              <a:rPr lang="en-US" dirty="0" smtClean="0"/>
              <a:t>automatically </a:t>
            </a:r>
            <a:br>
              <a:rPr lang="en-US" dirty="0" smtClean="0"/>
            </a:br>
            <a:r>
              <a:rPr lang="en-US" dirty="0" smtClean="0"/>
              <a:t>generate planning </a:t>
            </a:r>
            <a:r>
              <a:rPr lang="en-US" dirty="0"/>
              <a:t>and </a:t>
            </a:r>
            <a:r>
              <a:rPr lang="en-US" dirty="0" smtClean="0"/>
              <a:t>execution </a:t>
            </a:r>
            <a:br>
              <a:rPr lang="en-US" dirty="0" smtClean="0"/>
            </a:br>
            <a:r>
              <a:rPr lang="en-US" dirty="0" smtClean="0"/>
              <a:t>portions </a:t>
            </a:r>
            <a:r>
              <a:rPr lang="en-US" dirty="0"/>
              <a:t>of </a:t>
            </a:r>
            <a:r>
              <a:rPr lang="en-US" dirty="0" smtClean="0"/>
              <a:t>model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Represented </a:t>
            </a:r>
            <a:r>
              <a:rPr lang="en-US" dirty="0"/>
              <a:t>in </a:t>
            </a:r>
            <a:r>
              <a:rPr lang="en-US" dirty="0" smtClean="0"/>
              <a:t>OWL and XML </a:t>
            </a:r>
            <a:br>
              <a:rPr lang="en-US" dirty="0" smtClean="0"/>
            </a:br>
            <a:r>
              <a:rPr lang="en-US" dirty="0" smtClean="0"/>
              <a:t>Schema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Structured in three parts</a:t>
            </a:r>
          </a:p>
          <a:p>
            <a:pPr lvl="2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Upper ontology </a:t>
            </a:r>
            <a:r>
              <a:rPr lang="en-US" dirty="0" smtClean="0"/>
              <a:t>– Used </a:t>
            </a:r>
            <a:r>
              <a:rPr lang="en-US" dirty="0"/>
              <a:t>to create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parameters </a:t>
            </a:r>
            <a:r>
              <a:rPr lang="en-US" dirty="0"/>
              <a:t>for the Planning World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Model and </a:t>
            </a:r>
            <a:r>
              <a:rPr lang="en-US" dirty="0"/>
              <a:t>skeleton tables for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MySQL </a:t>
            </a:r>
            <a:r>
              <a:rPr lang="en-US" dirty="0"/>
              <a:t>database of the Execution World </a:t>
            </a:r>
            <a:r>
              <a:rPr lang="en-US" dirty="0" smtClean="0"/>
              <a:t>Model</a:t>
            </a:r>
            <a:endParaRPr lang="en-US" dirty="0"/>
          </a:p>
          <a:p>
            <a:pPr lvl="2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States, Ordering constraints, Actions, and Predicates (SOAP) </a:t>
            </a:r>
            <a:r>
              <a:rPr lang="en-US" dirty="0" smtClean="0"/>
              <a:t>ontology – Used to generate actions rules, preconditions, and effects for the PDDL domain file</a:t>
            </a:r>
            <a:endParaRPr lang="en-US" dirty="0"/>
          </a:p>
          <a:p>
            <a:pPr lvl="2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Instance </a:t>
            </a:r>
            <a:r>
              <a:rPr lang="en-US" dirty="0" smtClean="0"/>
              <a:t>ontology – Used to create the PDDL problem file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0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259589"/>
              </p:ext>
            </p:extLst>
          </p:nvPr>
        </p:nvGraphicFramePr>
        <p:xfrm>
          <a:off x="4669292" y="1265237"/>
          <a:ext cx="4286250" cy="497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Acrobat Document" r:id="rId3" imgW="4286199" imgH="4972050" progId="AcroExch.Document.7">
                  <p:embed/>
                </p:oleObj>
              </mc:Choice>
              <mc:Fallback>
                <p:oleObj name="Acrobat Document" r:id="rId3" imgW="4286199" imgH="497205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9292" y="1265237"/>
                        <a:ext cx="4286250" cy="497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91"/>
            <a:ext cx="474345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Planning system based on Planning Domain Definition Language (PDDL)</a:t>
            </a:r>
          </a:p>
          <a:p>
            <a:r>
              <a:rPr lang="en-US" dirty="0" smtClean="0"/>
              <a:t>World model consists of domain and problem files</a:t>
            </a:r>
          </a:p>
          <a:p>
            <a:pPr lvl="1"/>
            <a:r>
              <a:rPr lang="en-US" dirty="0" smtClean="0"/>
              <a:t>Domain file contains predicates and actions</a:t>
            </a:r>
          </a:p>
          <a:p>
            <a:pPr lvl="1"/>
            <a:r>
              <a:rPr lang="en-US" dirty="0" smtClean="0"/>
              <a:t>Problem file contains objects, initial state and goal specification</a:t>
            </a:r>
          </a:p>
          <a:p>
            <a:r>
              <a:rPr lang="en-US" dirty="0" smtClean="0"/>
              <a:t>Allows family of open source planners to be utilized by system</a:t>
            </a:r>
          </a:p>
          <a:p>
            <a:r>
              <a:rPr lang="en-US" dirty="0" smtClean="0"/>
              <a:t>Generates static plan file</a:t>
            </a:r>
          </a:p>
          <a:p>
            <a:pPr lvl="1"/>
            <a:r>
              <a:rPr lang="en-US" dirty="0" smtClean="0"/>
              <a:t>Contains sequence of actions </a:t>
            </a:r>
          </a:p>
          <a:p>
            <a:pPr lvl="1"/>
            <a:r>
              <a:rPr lang="en-US" dirty="0" smtClean="0"/>
              <a:t>Provides for late binding of instances to plan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7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425048"/>
              </p:ext>
            </p:extLst>
          </p:nvPr>
        </p:nvGraphicFramePr>
        <p:xfrm>
          <a:off x="5290910" y="1323068"/>
          <a:ext cx="37719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Acrobat Document" r:id="rId3" imgW="3771866" imgH="4800600" progId="AcroExch.Document.7">
                  <p:embed/>
                </p:oleObj>
              </mc:Choice>
              <mc:Fallback>
                <p:oleObj name="Acrobat Document" r:id="rId3" imgW="3771866" imgH="480060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90910" y="1323068"/>
                        <a:ext cx="3771900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91"/>
            <a:ext cx="5216979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Build around MySQL database</a:t>
            </a:r>
          </a:p>
          <a:p>
            <a:r>
              <a:rPr lang="en-US" dirty="0" smtClean="0"/>
              <a:t>Auto-generated:</a:t>
            </a:r>
          </a:p>
          <a:p>
            <a:pPr lvl="1"/>
            <a:r>
              <a:rPr lang="en-US" dirty="0" smtClean="0"/>
              <a:t>Table composition</a:t>
            </a:r>
          </a:p>
          <a:p>
            <a:pPr lvl="1"/>
            <a:r>
              <a:rPr lang="en-US" dirty="0" smtClean="0"/>
              <a:t>Population of tables with initial conditions</a:t>
            </a:r>
          </a:p>
          <a:p>
            <a:pPr lvl="1"/>
            <a:r>
              <a:rPr lang="en-US" dirty="0" smtClean="0"/>
              <a:t>C++ access functions</a:t>
            </a:r>
          </a:p>
          <a:p>
            <a:r>
              <a:rPr lang="en-US" dirty="0" smtClean="0"/>
              <a:t>Contains latest available data on exact instance locations</a:t>
            </a:r>
          </a:p>
          <a:p>
            <a:r>
              <a:rPr lang="en-US" dirty="0" smtClean="0"/>
              <a:t>Execution system</a:t>
            </a:r>
          </a:p>
          <a:p>
            <a:pPr lvl="1"/>
            <a:r>
              <a:rPr lang="en-US" dirty="0" smtClean="0"/>
              <a:t>Keeps world model up-to-date by soliciting updates from vision system</a:t>
            </a:r>
          </a:p>
          <a:p>
            <a:pPr lvl="1"/>
            <a:r>
              <a:rPr lang="en-US" dirty="0" smtClean="0"/>
              <a:t>Utilizes this section of world model to provide binding of instances for robot action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5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999-99-99 PMS 420 template">
  <a:themeElements>
    <a:clrScheme name="GT Colors">
      <a:dk1>
        <a:srgbClr val="002A54"/>
      </a:dk1>
      <a:lt1>
        <a:srgbClr val="FFFFFF"/>
      </a:lt1>
      <a:dk2>
        <a:srgbClr val="002A54"/>
      </a:dk2>
      <a:lt2>
        <a:srgbClr val="FFF5DC"/>
      </a:lt2>
      <a:accent1>
        <a:srgbClr val="FDB913"/>
      </a:accent1>
      <a:accent2>
        <a:srgbClr val="BE9B69"/>
      </a:accent2>
      <a:accent3>
        <a:srgbClr val="005287"/>
      </a:accent3>
      <a:accent4>
        <a:srgbClr val="1982C3"/>
      </a:accent4>
      <a:accent5>
        <a:srgbClr val="A5A5A5"/>
      </a:accent5>
      <a:accent6>
        <a:srgbClr val="D7C3A5"/>
      </a:accent6>
      <a:hlink>
        <a:srgbClr val="2A94FE"/>
      </a:hlink>
      <a:folHlink>
        <a:srgbClr val="88A6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BE9B69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85000"/>
          </a:lnSpc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2999-99-99 PMS 420 template</Template>
  <TotalTime>1159</TotalTime>
  <Words>518</Words>
  <Application>Microsoft Office PowerPoint</Application>
  <PresentationFormat>On-screen Show (4:3)</PresentationFormat>
  <Paragraphs>102</Paragraphs>
  <Slides>18</Slides>
  <Notes>1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2999-99-99 PMS 420 template</vt:lpstr>
      <vt:lpstr>Acrobat Document</vt:lpstr>
      <vt:lpstr>An Ontology Based Approach to Action Verification for Agile Manufacturing  </vt:lpstr>
      <vt:lpstr>Ontology System</vt:lpstr>
      <vt:lpstr>What is a “failure”?</vt:lpstr>
      <vt:lpstr>Today’s Environment</vt:lpstr>
      <vt:lpstr>Overall System Architecture</vt:lpstr>
      <vt:lpstr>World Model</vt:lpstr>
      <vt:lpstr>Reasoning</vt:lpstr>
      <vt:lpstr>Planning</vt:lpstr>
      <vt:lpstr>Execution</vt:lpstr>
      <vt:lpstr>Application to Kit Building</vt:lpstr>
      <vt:lpstr>Utilizing Knowledge For Assembly</vt:lpstr>
      <vt:lpstr>System Flow</vt:lpstr>
      <vt:lpstr>Failure Analysis</vt:lpstr>
      <vt:lpstr>Failure Example</vt:lpstr>
      <vt:lpstr>Conclusions</vt:lpstr>
      <vt:lpstr>Questions</vt:lpstr>
      <vt:lpstr>PowerPoint Presentation</vt:lpstr>
      <vt:lpstr>PowerPoint Presentation</vt:lpstr>
    </vt:vector>
  </TitlesOfParts>
  <Company>GTRI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Doss</dc:creator>
  <cp:lastModifiedBy>Balakirsky, Stephen</cp:lastModifiedBy>
  <cp:revision>98</cp:revision>
  <cp:lastPrinted>2013-11-20T13:27:40Z</cp:lastPrinted>
  <dcterms:created xsi:type="dcterms:W3CDTF">2013-11-12T22:49:10Z</dcterms:created>
  <dcterms:modified xsi:type="dcterms:W3CDTF">2013-12-19T17:37:15Z</dcterms:modified>
</cp:coreProperties>
</file>